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3.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4.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93492" r:id="rId4"/>
    <p:sldMasterId id="2147493464" r:id="rId5"/>
    <p:sldMasterId id="2147493473" r:id="rId6"/>
    <p:sldMasterId id="2147493478" r:id="rId7"/>
    <p:sldMasterId id="2147493482" r:id="rId8"/>
  </p:sldMasterIdLst>
  <p:notesMasterIdLst>
    <p:notesMasterId r:id="rId39"/>
  </p:notesMasterIdLst>
  <p:handoutMasterIdLst>
    <p:handoutMasterId r:id="rId40"/>
  </p:handoutMasterIdLst>
  <p:sldIdLst>
    <p:sldId id="256" r:id="rId9"/>
    <p:sldId id="369" r:id="rId10"/>
    <p:sldId id="352" r:id="rId11"/>
    <p:sldId id="348" r:id="rId12"/>
    <p:sldId id="360" r:id="rId13"/>
    <p:sldId id="370" r:id="rId14"/>
    <p:sldId id="346" r:id="rId15"/>
    <p:sldId id="349" r:id="rId16"/>
    <p:sldId id="350" r:id="rId17"/>
    <p:sldId id="351" r:id="rId18"/>
    <p:sldId id="362" r:id="rId19"/>
    <p:sldId id="371" r:id="rId20"/>
    <p:sldId id="353" r:id="rId21"/>
    <p:sldId id="354" r:id="rId22"/>
    <p:sldId id="338" r:id="rId23"/>
    <p:sldId id="355" r:id="rId24"/>
    <p:sldId id="347" r:id="rId25"/>
    <p:sldId id="342" r:id="rId26"/>
    <p:sldId id="339" r:id="rId27"/>
    <p:sldId id="359" r:id="rId28"/>
    <p:sldId id="364" r:id="rId29"/>
    <p:sldId id="357" r:id="rId30"/>
    <p:sldId id="356" r:id="rId31"/>
    <p:sldId id="358" r:id="rId32"/>
    <p:sldId id="345" r:id="rId33"/>
    <p:sldId id="366" r:id="rId34"/>
    <p:sldId id="368" r:id="rId35"/>
    <p:sldId id="272" r:id="rId36"/>
    <p:sldId id="273" r:id="rId37"/>
    <p:sldId id="367" r:id="rId38"/>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19">
          <p15:clr>
            <a:srgbClr val="A4A3A4"/>
          </p15:clr>
        </p15:guide>
        <p15:guide id="2" pos="225">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4B8B6"/>
    <a:srgbClr val="A6AFEF"/>
    <a:srgbClr val="BCD5B2"/>
    <a:srgbClr val="669900"/>
    <a:srgbClr val="B1BAFE"/>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790904D-1571-70D2-9807-78D1A012DF16}" v="663" dt="2020-04-21T22:14:17.04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648" autoAdjust="0"/>
    <p:restoredTop sz="79391" autoAdjust="0"/>
  </p:normalViewPr>
  <p:slideViewPr>
    <p:cSldViewPr snapToGrid="0" snapToObjects="1">
      <p:cViewPr varScale="1">
        <p:scale>
          <a:sx n="96" d="100"/>
          <a:sy n="96" d="100"/>
        </p:scale>
        <p:origin x="1296" y="67"/>
      </p:cViewPr>
      <p:guideLst>
        <p:guide orient="horz" pos="1619"/>
        <p:guide pos="225"/>
      </p:guideLst>
    </p:cSldViewPr>
  </p:slideViewPr>
  <p:notesTextViewPr>
    <p:cViewPr>
      <p:scale>
        <a:sx n="100" d="100"/>
        <a:sy n="100" d="100"/>
      </p:scale>
      <p:origin x="0" y="0"/>
    </p:cViewPr>
  </p:notesTextViewPr>
  <p:sorterViewPr>
    <p:cViewPr>
      <p:scale>
        <a:sx n="149" d="100"/>
        <a:sy n="149"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viewProps" Target="viewProps.xml"/><Relationship Id="rId7" Type="http://schemas.openxmlformats.org/officeDocument/2006/relationships/slideMaster" Target="slideMasters/slideMaster4.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2" Type="http://schemas.openxmlformats.org/officeDocument/2006/relationships/customXml" Target="../customXml/item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slide" Target="slides/slide21.xml"/><Relationship Id="rId4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handoutMaster" Target="handoutMasters/handoutMaster1.xml"/><Relationship Id="rId45" Type="http://schemas.microsoft.com/office/2015/10/relationships/revisionInfo" Target="revisionInfo.xml"/><Relationship Id="rId5" Type="http://schemas.openxmlformats.org/officeDocument/2006/relationships/slideMaster" Target="slideMasters/slideMaster2.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theme" Target="theme/theme1.xml"/></Relationships>
</file>

<file path=ppt/diagrams/_rels/data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g"/><Relationship Id="rId1" Type="http://schemas.openxmlformats.org/officeDocument/2006/relationships/image" Target="../media/image12.jpg"/></Relationships>
</file>

<file path=ppt/diagrams/_rels/drawing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g"/><Relationship Id="rId1" Type="http://schemas.openxmlformats.org/officeDocument/2006/relationships/image" Target="../media/image12.jp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06FEC15-0F93-4848-9E34-62C80DE45F96}" type="doc">
      <dgm:prSet loTypeId="urn:microsoft.com/office/officeart/2005/8/layout/pictureOrgChart+Icon" loCatId="hierarchy" qsTypeId="urn:microsoft.com/office/officeart/2005/8/quickstyle/simple1" qsCatId="simple" csTypeId="urn:microsoft.com/office/officeart/2005/8/colors/accent1_2" csCatId="accent1" phldr="1"/>
      <dgm:spPr/>
      <dgm:t>
        <a:bodyPr/>
        <a:lstStyle/>
        <a:p>
          <a:endParaRPr lang="en-US"/>
        </a:p>
      </dgm:t>
    </dgm:pt>
    <dgm:pt modelId="{579F4123-6AB6-4C7A-9A3B-22AD9BC09FB9}">
      <dgm:prSet phldrT="[Text]"/>
      <dgm:spPr/>
      <dgm:t>
        <a:bodyPr/>
        <a:lstStyle/>
        <a:p>
          <a:r>
            <a:rPr lang="en-US" dirty="0"/>
            <a:t>Variable</a:t>
          </a:r>
        </a:p>
      </dgm:t>
    </dgm:pt>
    <dgm:pt modelId="{386AAC57-E1C5-4917-A1D6-45EF39F47513}" type="parTrans" cxnId="{D7BF3011-429E-422B-A5DA-3E3316C16314}">
      <dgm:prSet/>
      <dgm:spPr/>
      <dgm:t>
        <a:bodyPr/>
        <a:lstStyle/>
        <a:p>
          <a:endParaRPr lang="en-US"/>
        </a:p>
      </dgm:t>
    </dgm:pt>
    <dgm:pt modelId="{C8A3F604-B6E6-4314-926E-622B4A49EB51}" type="sibTrans" cxnId="{D7BF3011-429E-422B-A5DA-3E3316C16314}">
      <dgm:prSet/>
      <dgm:spPr/>
      <dgm:t>
        <a:bodyPr/>
        <a:lstStyle/>
        <a:p>
          <a:endParaRPr lang="en-US"/>
        </a:p>
      </dgm:t>
    </dgm:pt>
    <dgm:pt modelId="{652B0363-435C-4C2B-9A57-6122D265CA73}">
      <dgm:prSet phldrT="[Text]"/>
      <dgm:spPr/>
      <dgm:t>
        <a:bodyPr/>
        <a:lstStyle/>
        <a:p>
          <a:r>
            <a:rPr lang="en-US" dirty="0"/>
            <a:t>Categorical</a:t>
          </a:r>
        </a:p>
      </dgm:t>
    </dgm:pt>
    <dgm:pt modelId="{C106BA9E-C2AC-45DC-B4ED-CB824CB17A03}" type="parTrans" cxnId="{3FEF87CA-AF68-4B1B-81E8-1BB3FD01F4D0}">
      <dgm:prSet/>
      <dgm:spPr/>
      <dgm:t>
        <a:bodyPr/>
        <a:lstStyle/>
        <a:p>
          <a:endParaRPr lang="en-US"/>
        </a:p>
      </dgm:t>
    </dgm:pt>
    <dgm:pt modelId="{7F47BBBF-4071-4970-BBC6-DF91CFD9554F}" type="sibTrans" cxnId="{3FEF87CA-AF68-4B1B-81E8-1BB3FD01F4D0}">
      <dgm:prSet/>
      <dgm:spPr/>
      <dgm:t>
        <a:bodyPr/>
        <a:lstStyle/>
        <a:p>
          <a:endParaRPr lang="en-US"/>
        </a:p>
      </dgm:t>
    </dgm:pt>
    <dgm:pt modelId="{F023A17F-2399-4916-A6F5-97EC8E7BACEB}">
      <dgm:prSet phldrT="[Text]"/>
      <dgm:spPr/>
      <dgm:t>
        <a:bodyPr/>
        <a:lstStyle/>
        <a:p>
          <a:r>
            <a:rPr lang="en-US" dirty="0"/>
            <a:t>Continuous</a:t>
          </a:r>
        </a:p>
      </dgm:t>
    </dgm:pt>
    <dgm:pt modelId="{75149BBC-743B-42B6-8939-728AB56800BA}" type="parTrans" cxnId="{B7B608AD-AEB4-4DF3-B593-7B012D859ADE}">
      <dgm:prSet/>
      <dgm:spPr/>
      <dgm:t>
        <a:bodyPr/>
        <a:lstStyle/>
        <a:p>
          <a:endParaRPr lang="en-US"/>
        </a:p>
      </dgm:t>
    </dgm:pt>
    <dgm:pt modelId="{90B2E66B-19EA-4307-9049-407C83B6A6ED}" type="sibTrans" cxnId="{B7B608AD-AEB4-4DF3-B593-7B012D859ADE}">
      <dgm:prSet/>
      <dgm:spPr/>
      <dgm:t>
        <a:bodyPr/>
        <a:lstStyle/>
        <a:p>
          <a:endParaRPr lang="en-US"/>
        </a:p>
      </dgm:t>
    </dgm:pt>
    <dgm:pt modelId="{47EAB266-9885-48D7-B78D-7C82E37B730B}" type="pres">
      <dgm:prSet presAssocID="{C06FEC15-0F93-4848-9E34-62C80DE45F96}" presName="hierChild1" presStyleCnt="0">
        <dgm:presLayoutVars>
          <dgm:orgChart val="1"/>
          <dgm:chPref val="1"/>
          <dgm:dir/>
          <dgm:animOne val="branch"/>
          <dgm:animLvl val="lvl"/>
          <dgm:resizeHandles/>
        </dgm:presLayoutVars>
      </dgm:prSet>
      <dgm:spPr/>
    </dgm:pt>
    <dgm:pt modelId="{273FE1C6-A9B6-490E-A2BF-1B976A1AA055}" type="pres">
      <dgm:prSet presAssocID="{579F4123-6AB6-4C7A-9A3B-22AD9BC09FB9}" presName="hierRoot1" presStyleCnt="0">
        <dgm:presLayoutVars>
          <dgm:hierBranch val="init"/>
        </dgm:presLayoutVars>
      </dgm:prSet>
      <dgm:spPr/>
    </dgm:pt>
    <dgm:pt modelId="{11DB28C3-B5AD-44BE-91BB-964D3DEC02D7}" type="pres">
      <dgm:prSet presAssocID="{579F4123-6AB6-4C7A-9A3B-22AD9BC09FB9}" presName="rootComposite1" presStyleCnt="0"/>
      <dgm:spPr/>
    </dgm:pt>
    <dgm:pt modelId="{068ADBD6-01B8-4CE0-B4D3-1A977F27B952}" type="pres">
      <dgm:prSet presAssocID="{579F4123-6AB6-4C7A-9A3B-22AD9BC09FB9}" presName="rootText1" presStyleLbl="node0" presStyleIdx="0" presStyleCnt="1">
        <dgm:presLayoutVars>
          <dgm:chPref val="3"/>
        </dgm:presLayoutVars>
      </dgm:prSet>
      <dgm:spPr/>
    </dgm:pt>
    <dgm:pt modelId="{B534A023-1A4E-4D7E-A78D-BEE669C08A37}" type="pres">
      <dgm:prSet presAssocID="{579F4123-6AB6-4C7A-9A3B-22AD9BC09FB9}" presName="rootPict1" presStyleLbl="alignImgPlace1" presStyleIdx="0" presStyleCnt="3"/>
      <dgm:spPr>
        <a:blipFill>
          <a:blip xmlns:r="http://schemas.openxmlformats.org/officeDocument/2006/relationships" r:embed="rId1">
            <a:extLst>
              <a:ext uri="{28A0092B-C50C-407E-A947-70E740481C1C}">
                <a14:useLocalDpi xmlns:a14="http://schemas.microsoft.com/office/drawing/2010/main" val="0"/>
              </a:ext>
            </a:extLst>
          </a:blip>
          <a:srcRect/>
          <a:stretch>
            <a:fillRect l="-22000" r="-22000"/>
          </a:stretch>
        </a:blipFill>
      </dgm:spPr>
    </dgm:pt>
    <dgm:pt modelId="{5D5E01FE-02CB-4720-A39F-EC7697E60397}" type="pres">
      <dgm:prSet presAssocID="{579F4123-6AB6-4C7A-9A3B-22AD9BC09FB9}" presName="rootConnector1" presStyleLbl="node1" presStyleIdx="0" presStyleCnt="0"/>
      <dgm:spPr/>
    </dgm:pt>
    <dgm:pt modelId="{34DF1484-38C3-4236-AF27-1D0AA89785D6}" type="pres">
      <dgm:prSet presAssocID="{579F4123-6AB6-4C7A-9A3B-22AD9BC09FB9}" presName="hierChild2" presStyleCnt="0"/>
      <dgm:spPr/>
    </dgm:pt>
    <dgm:pt modelId="{7094F123-C1DB-45F1-B333-DC2E59C1E240}" type="pres">
      <dgm:prSet presAssocID="{C106BA9E-C2AC-45DC-B4ED-CB824CB17A03}" presName="Name37" presStyleLbl="parChTrans1D2" presStyleIdx="0" presStyleCnt="2"/>
      <dgm:spPr/>
    </dgm:pt>
    <dgm:pt modelId="{F6B176FC-1849-4BF7-A8C3-4F881B196F17}" type="pres">
      <dgm:prSet presAssocID="{652B0363-435C-4C2B-9A57-6122D265CA73}" presName="hierRoot2" presStyleCnt="0">
        <dgm:presLayoutVars>
          <dgm:hierBranch val="init"/>
        </dgm:presLayoutVars>
      </dgm:prSet>
      <dgm:spPr/>
    </dgm:pt>
    <dgm:pt modelId="{08948D76-71BE-477E-882E-D9486756C246}" type="pres">
      <dgm:prSet presAssocID="{652B0363-435C-4C2B-9A57-6122D265CA73}" presName="rootComposite" presStyleCnt="0"/>
      <dgm:spPr/>
    </dgm:pt>
    <dgm:pt modelId="{A266B333-6813-48BF-BFAD-B6D08FC8773E}" type="pres">
      <dgm:prSet presAssocID="{652B0363-435C-4C2B-9A57-6122D265CA73}" presName="rootText" presStyleLbl="node2" presStyleIdx="0" presStyleCnt="2">
        <dgm:presLayoutVars>
          <dgm:chPref val="3"/>
        </dgm:presLayoutVars>
      </dgm:prSet>
      <dgm:spPr/>
    </dgm:pt>
    <dgm:pt modelId="{C152B627-306B-43DC-A030-D25FC0277E1C}" type="pres">
      <dgm:prSet presAssocID="{652B0363-435C-4C2B-9A57-6122D265CA73}" presName="rootPict" presStyleLbl="alignImgPlace1" presStyleIdx="1" presStyleCnt="3"/>
      <dgm:spPr>
        <a:blipFill>
          <a:blip xmlns:r="http://schemas.openxmlformats.org/officeDocument/2006/relationships" r:embed="rId2">
            <a:extLst>
              <a:ext uri="{28A0092B-C50C-407E-A947-70E740481C1C}">
                <a14:useLocalDpi xmlns:a14="http://schemas.microsoft.com/office/drawing/2010/main" val="0"/>
              </a:ext>
            </a:extLst>
          </a:blip>
          <a:srcRect/>
          <a:stretch>
            <a:fillRect l="-17000" r="-17000"/>
          </a:stretch>
        </a:blipFill>
      </dgm:spPr>
    </dgm:pt>
    <dgm:pt modelId="{0CB660AF-D737-4BAB-9C78-4758B1C92099}" type="pres">
      <dgm:prSet presAssocID="{652B0363-435C-4C2B-9A57-6122D265CA73}" presName="rootConnector" presStyleLbl="node2" presStyleIdx="0" presStyleCnt="2"/>
      <dgm:spPr/>
    </dgm:pt>
    <dgm:pt modelId="{AB07C0AA-BB0E-4311-ABC6-00630E4BA102}" type="pres">
      <dgm:prSet presAssocID="{652B0363-435C-4C2B-9A57-6122D265CA73}" presName="hierChild4" presStyleCnt="0"/>
      <dgm:spPr/>
    </dgm:pt>
    <dgm:pt modelId="{5DB83038-8A0E-47CD-B798-4CD0FCE3CAC7}" type="pres">
      <dgm:prSet presAssocID="{652B0363-435C-4C2B-9A57-6122D265CA73}" presName="hierChild5" presStyleCnt="0"/>
      <dgm:spPr/>
    </dgm:pt>
    <dgm:pt modelId="{65F998D6-D3A9-4B8E-8BCF-C878D1F268E1}" type="pres">
      <dgm:prSet presAssocID="{75149BBC-743B-42B6-8939-728AB56800BA}" presName="Name37" presStyleLbl="parChTrans1D2" presStyleIdx="1" presStyleCnt="2"/>
      <dgm:spPr/>
    </dgm:pt>
    <dgm:pt modelId="{757AFF98-C50E-48A1-99CB-80B3E108C2EC}" type="pres">
      <dgm:prSet presAssocID="{F023A17F-2399-4916-A6F5-97EC8E7BACEB}" presName="hierRoot2" presStyleCnt="0">
        <dgm:presLayoutVars>
          <dgm:hierBranch val="init"/>
        </dgm:presLayoutVars>
      </dgm:prSet>
      <dgm:spPr/>
    </dgm:pt>
    <dgm:pt modelId="{DCEE5E0D-F5F9-497D-97EE-416FD1D9ADE0}" type="pres">
      <dgm:prSet presAssocID="{F023A17F-2399-4916-A6F5-97EC8E7BACEB}" presName="rootComposite" presStyleCnt="0"/>
      <dgm:spPr/>
    </dgm:pt>
    <dgm:pt modelId="{FDE7BDAF-9DF4-48E6-AC4A-CB5158E9CB9B}" type="pres">
      <dgm:prSet presAssocID="{F023A17F-2399-4916-A6F5-97EC8E7BACEB}" presName="rootText" presStyleLbl="node2" presStyleIdx="1" presStyleCnt="2">
        <dgm:presLayoutVars>
          <dgm:chPref val="3"/>
        </dgm:presLayoutVars>
      </dgm:prSet>
      <dgm:spPr/>
    </dgm:pt>
    <dgm:pt modelId="{D33A2F39-621D-4F7E-B52F-491DA9C3143B}" type="pres">
      <dgm:prSet presAssocID="{F023A17F-2399-4916-A6F5-97EC8E7BACEB}" presName="rootPict" presStyleLbl="alignImgPlac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a:stretch>
            <a:fillRect l="-31000" r="-31000"/>
          </a:stretch>
        </a:blipFill>
      </dgm:spPr>
    </dgm:pt>
    <dgm:pt modelId="{7DB616EF-E55D-45B8-BB3C-ACA5B85A3E30}" type="pres">
      <dgm:prSet presAssocID="{F023A17F-2399-4916-A6F5-97EC8E7BACEB}" presName="rootConnector" presStyleLbl="node2" presStyleIdx="1" presStyleCnt="2"/>
      <dgm:spPr/>
    </dgm:pt>
    <dgm:pt modelId="{B54C026E-741D-4E90-A23A-EDD554E5DAF9}" type="pres">
      <dgm:prSet presAssocID="{F023A17F-2399-4916-A6F5-97EC8E7BACEB}" presName="hierChild4" presStyleCnt="0"/>
      <dgm:spPr/>
    </dgm:pt>
    <dgm:pt modelId="{A40DE144-9B8F-4892-B5CF-666F5900DACD}" type="pres">
      <dgm:prSet presAssocID="{F023A17F-2399-4916-A6F5-97EC8E7BACEB}" presName="hierChild5" presStyleCnt="0"/>
      <dgm:spPr/>
    </dgm:pt>
    <dgm:pt modelId="{E3D10272-1B65-4FFD-93F9-B2D725DAA59F}" type="pres">
      <dgm:prSet presAssocID="{579F4123-6AB6-4C7A-9A3B-22AD9BC09FB9}" presName="hierChild3" presStyleCnt="0"/>
      <dgm:spPr/>
    </dgm:pt>
  </dgm:ptLst>
  <dgm:cxnLst>
    <dgm:cxn modelId="{D7BF3011-429E-422B-A5DA-3E3316C16314}" srcId="{C06FEC15-0F93-4848-9E34-62C80DE45F96}" destId="{579F4123-6AB6-4C7A-9A3B-22AD9BC09FB9}" srcOrd="0" destOrd="0" parTransId="{386AAC57-E1C5-4917-A1D6-45EF39F47513}" sibTransId="{C8A3F604-B6E6-4314-926E-622B4A49EB51}"/>
    <dgm:cxn modelId="{183F4511-54BA-48F7-B1F0-64B133C3D6A1}" type="presOf" srcId="{652B0363-435C-4C2B-9A57-6122D265CA73}" destId="{0CB660AF-D737-4BAB-9C78-4758B1C92099}" srcOrd="1" destOrd="0" presId="urn:microsoft.com/office/officeart/2005/8/layout/pictureOrgChart+Icon"/>
    <dgm:cxn modelId="{5F53C023-1D89-4EBA-91DC-08C9A88609F8}" type="presOf" srcId="{652B0363-435C-4C2B-9A57-6122D265CA73}" destId="{A266B333-6813-48BF-BFAD-B6D08FC8773E}" srcOrd="0" destOrd="0" presId="urn:microsoft.com/office/officeart/2005/8/layout/pictureOrgChart+Icon"/>
    <dgm:cxn modelId="{34366E5C-B652-4F52-B760-CB916EF408B8}" type="presOf" srcId="{C106BA9E-C2AC-45DC-B4ED-CB824CB17A03}" destId="{7094F123-C1DB-45F1-B333-DC2E59C1E240}" srcOrd="0" destOrd="0" presId="urn:microsoft.com/office/officeart/2005/8/layout/pictureOrgChart+Icon"/>
    <dgm:cxn modelId="{F4054160-42EF-4F88-8A81-2F9A06DB659F}" type="presOf" srcId="{C06FEC15-0F93-4848-9E34-62C80DE45F96}" destId="{47EAB266-9885-48D7-B78D-7C82E37B730B}" srcOrd="0" destOrd="0" presId="urn:microsoft.com/office/officeart/2005/8/layout/pictureOrgChart+Icon"/>
    <dgm:cxn modelId="{CAD31B53-D41C-446D-89FD-00FE4F118A2F}" type="presOf" srcId="{579F4123-6AB6-4C7A-9A3B-22AD9BC09FB9}" destId="{068ADBD6-01B8-4CE0-B4D3-1A977F27B952}" srcOrd="0" destOrd="0" presId="urn:microsoft.com/office/officeart/2005/8/layout/pictureOrgChart+Icon"/>
    <dgm:cxn modelId="{B7B608AD-AEB4-4DF3-B593-7B012D859ADE}" srcId="{579F4123-6AB6-4C7A-9A3B-22AD9BC09FB9}" destId="{F023A17F-2399-4916-A6F5-97EC8E7BACEB}" srcOrd="1" destOrd="0" parTransId="{75149BBC-743B-42B6-8939-728AB56800BA}" sibTransId="{90B2E66B-19EA-4307-9049-407C83B6A6ED}"/>
    <dgm:cxn modelId="{34D546B2-1500-4AD0-ACE1-1BB01DA605C5}" type="presOf" srcId="{F023A17F-2399-4916-A6F5-97EC8E7BACEB}" destId="{7DB616EF-E55D-45B8-BB3C-ACA5B85A3E30}" srcOrd="1" destOrd="0" presId="urn:microsoft.com/office/officeart/2005/8/layout/pictureOrgChart+Icon"/>
    <dgm:cxn modelId="{D62E06BB-6838-4EBA-A1C7-B37F20B1DDA3}" type="presOf" srcId="{75149BBC-743B-42B6-8939-728AB56800BA}" destId="{65F998D6-D3A9-4B8E-8BCF-C878D1F268E1}" srcOrd="0" destOrd="0" presId="urn:microsoft.com/office/officeart/2005/8/layout/pictureOrgChart+Icon"/>
    <dgm:cxn modelId="{B369E2C5-AD83-4DF3-BFCF-96516BD60E3F}" type="presOf" srcId="{F023A17F-2399-4916-A6F5-97EC8E7BACEB}" destId="{FDE7BDAF-9DF4-48E6-AC4A-CB5158E9CB9B}" srcOrd="0" destOrd="0" presId="urn:microsoft.com/office/officeart/2005/8/layout/pictureOrgChart+Icon"/>
    <dgm:cxn modelId="{3FEF87CA-AF68-4B1B-81E8-1BB3FD01F4D0}" srcId="{579F4123-6AB6-4C7A-9A3B-22AD9BC09FB9}" destId="{652B0363-435C-4C2B-9A57-6122D265CA73}" srcOrd="0" destOrd="0" parTransId="{C106BA9E-C2AC-45DC-B4ED-CB824CB17A03}" sibTransId="{7F47BBBF-4071-4970-BBC6-DF91CFD9554F}"/>
    <dgm:cxn modelId="{FFA901D5-D95F-4DC0-AF18-4C7418A8E2FA}" type="presOf" srcId="{579F4123-6AB6-4C7A-9A3B-22AD9BC09FB9}" destId="{5D5E01FE-02CB-4720-A39F-EC7697E60397}" srcOrd="1" destOrd="0" presId="urn:microsoft.com/office/officeart/2005/8/layout/pictureOrgChart+Icon"/>
    <dgm:cxn modelId="{864EA462-04A5-4484-8A94-044274859F4A}" type="presParOf" srcId="{47EAB266-9885-48D7-B78D-7C82E37B730B}" destId="{273FE1C6-A9B6-490E-A2BF-1B976A1AA055}" srcOrd="0" destOrd="0" presId="urn:microsoft.com/office/officeart/2005/8/layout/pictureOrgChart+Icon"/>
    <dgm:cxn modelId="{E9A9F214-68BD-4CFA-8A1A-9AF5BB877EA7}" type="presParOf" srcId="{273FE1C6-A9B6-490E-A2BF-1B976A1AA055}" destId="{11DB28C3-B5AD-44BE-91BB-964D3DEC02D7}" srcOrd="0" destOrd="0" presId="urn:microsoft.com/office/officeart/2005/8/layout/pictureOrgChart+Icon"/>
    <dgm:cxn modelId="{0249C6B4-154B-4647-B163-809964C69FEB}" type="presParOf" srcId="{11DB28C3-B5AD-44BE-91BB-964D3DEC02D7}" destId="{068ADBD6-01B8-4CE0-B4D3-1A977F27B952}" srcOrd="0" destOrd="0" presId="urn:microsoft.com/office/officeart/2005/8/layout/pictureOrgChart+Icon"/>
    <dgm:cxn modelId="{4FB06CF4-E9AE-46C7-9BC5-77CD1F3F01F9}" type="presParOf" srcId="{11DB28C3-B5AD-44BE-91BB-964D3DEC02D7}" destId="{B534A023-1A4E-4D7E-A78D-BEE669C08A37}" srcOrd="1" destOrd="0" presId="urn:microsoft.com/office/officeart/2005/8/layout/pictureOrgChart+Icon"/>
    <dgm:cxn modelId="{530C7501-8E23-4D2F-A0A7-98F41CC21975}" type="presParOf" srcId="{11DB28C3-B5AD-44BE-91BB-964D3DEC02D7}" destId="{5D5E01FE-02CB-4720-A39F-EC7697E60397}" srcOrd="2" destOrd="0" presId="urn:microsoft.com/office/officeart/2005/8/layout/pictureOrgChart+Icon"/>
    <dgm:cxn modelId="{4514927C-A830-42CA-83B3-D38F2F92B6AE}" type="presParOf" srcId="{273FE1C6-A9B6-490E-A2BF-1B976A1AA055}" destId="{34DF1484-38C3-4236-AF27-1D0AA89785D6}" srcOrd="1" destOrd="0" presId="urn:microsoft.com/office/officeart/2005/8/layout/pictureOrgChart+Icon"/>
    <dgm:cxn modelId="{7632852B-CB61-490C-96FE-0C29DF96B688}" type="presParOf" srcId="{34DF1484-38C3-4236-AF27-1D0AA89785D6}" destId="{7094F123-C1DB-45F1-B333-DC2E59C1E240}" srcOrd="0" destOrd="0" presId="urn:microsoft.com/office/officeart/2005/8/layout/pictureOrgChart+Icon"/>
    <dgm:cxn modelId="{34CF657E-B4CC-41AA-A172-7BAA6BFF7AB8}" type="presParOf" srcId="{34DF1484-38C3-4236-AF27-1D0AA89785D6}" destId="{F6B176FC-1849-4BF7-A8C3-4F881B196F17}" srcOrd="1" destOrd="0" presId="urn:microsoft.com/office/officeart/2005/8/layout/pictureOrgChart+Icon"/>
    <dgm:cxn modelId="{2DCE07E2-1207-43F8-BB9D-8FDF4457732D}" type="presParOf" srcId="{F6B176FC-1849-4BF7-A8C3-4F881B196F17}" destId="{08948D76-71BE-477E-882E-D9486756C246}" srcOrd="0" destOrd="0" presId="urn:microsoft.com/office/officeart/2005/8/layout/pictureOrgChart+Icon"/>
    <dgm:cxn modelId="{1B9F27DD-C80C-4D14-9947-9A06DE05579C}" type="presParOf" srcId="{08948D76-71BE-477E-882E-D9486756C246}" destId="{A266B333-6813-48BF-BFAD-B6D08FC8773E}" srcOrd="0" destOrd="0" presId="urn:microsoft.com/office/officeart/2005/8/layout/pictureOrgChart+Icon"/>
    <dgm:cxn modelId="{826224D4-4D05-41AD-BD1D-72AB9CD2E700}" type="presParOf" srcId="{08948D76-71BE-477E-882E-D9486756C246}" destId="{C152B627-306B-43DC-A030-D25FC0277E1C}" srcOrd="1" destOrd="0" presId="urn:microsoft.com/office/officeart/2005/8/layout/pictureOrgChart+Icon"/>
    <dgm:cxn modelId="{16DED522-8407-4113-82B9-CE3B22F90BDC}" type="presParOf" srcId="{08948D76-71BE-477E-882E-D9486756C246}" destId="{0CB660AF-D737-4BAB-9C78-4758B1C92099}" srcOrd="2" destOrd="0" presId="urn:microsoft.com/office/officeart/2005/8/layout/pictureOrgChart+Icon"/>
    <dgm:cxn modelId="{EA4477D2-84E8-4CC4-B249-233BBE156D6F}" type="presParOf" srcId="{F6B176FC-1849-4BF7-A8C3-4F881B196F17}" destId="{AB07C0AA-BB0E-4311-ABC6-00630E4BA102}" srcOrd="1" destOrd="0" presId="urn:microsoft.com/office/officeart/2005/8/layout/pictureOrgChart+Icon"/>
    <dgm:cxn modelId="{8016C5DA-9F45-4999-9FE4-F459A397B584}" type="presParOf" srcId="{F6B176FC-1849-4BF7-A8C3-4F881B196F17}" destId="{5DB83038-8A0E-47CD-B798-4CD0FCE3CAC7}" srcOrd="2" destOrd="0" presId="urn:microsoft.com/office/officeart/2005/8/layout/pictureOrgChart+Icon"/>
    <dgm:cxn modelId="{13A83E62-9B48-46CB-8151-52023C370F36}" type="presParOf" srcId="{34DF1484-38C3-4236-AF27-1D0AA89785D6}" destId="{65F998D6-D3A9-4B8E-8BCF-C878D1F268E1}" srcOrd="2" destOrd="0" presId="urn:microsoft.com/office/officeart/2005/8/layout/pictureOrgChart+Icon"/>
    <dgm:cxn modelId="{A32DED69-7E9D-4CD2-85F5-548559B156A1}" type="presParOf" srcId="{34DF1484-38C3-4236-AF27-1D0AA89785D6}" destId="{757AFF98-C50E-48A1-99CB-80B3E108C2EC}" srcOrd="3" destOrd="0" presId="urn:microsoft.com/office/officeart/2005/8/layout/pictureOrgChart+Icon"/>
    <dgm:cxn modelId="{E164E8C7-3EE7-42DA-8792-631DBC1687E4}" type="presParOf" srcId="{757AFF98-C50E-48A1-99CB-80B3E108C2EC}" destId="{DCEE5E0D-F5F9-497D-97EE-416FD1D9ADE0}" srcOrd="0" destOrd="0" presId="urn:microsoft.com/office/officeart/2005/8/layout/pictureOrgChart+Icon"/>
    <dgm:cxn modelId="{666A74F9-6194-45A5-AE92-285081040BB1}" type="presParOf" srcId="{DCEE5E0D-F5F9-497D-97EE-416FD1D9ADE0}" destId="{FDE7BDAF-9DF4-48E6-AC4A-CB5158E9CB9B}" srcOrd="0" destOrd="0" presId="urn:microsoft.com/office/officeart/2005/8/layout/pictureOrgChart+Icon"/>
    <dgm:cxn modelId="{1B827A91-A4C2-4A11-94DB-FDC9538849A4}" type="presParOf" srcId="{DCEE5E0D-F5F9-497D-97EE-416FD1D9ADE0}" destId="{D33A2F39-621D-4F7E-B52F-491DA9C3143B}" srcOrd="1" destOrd="0" presId="urn:microsoft.com/office/officeart/2005/8/layout/pictureOrgChart+Icon"/>
    <dgm:cxn modelId="{F0BFA2E3-6711-4372-B9F6-9981D92E1367}" type="presParOf" srcId="{DCEE5E0D-F5F9-497D-97EE-416FD1D9ADE0}" destId="{7DB616EF-E55D-45B8-BB3C-ACA5B85A3E30}" srcOrd="2" destOrd="0" presId="urn:microsoft.com/office/officeart/2005/8/layout/pictureOrgChart+Icon"/>
    <dgm:cxn modelId="{DC0269DC-2886-4CCF-9C2E-18D76EBE405C}" type="presParOf" srcId="{757AFF98-C50E-48A1-99CB-80B3E108C2EC}" destId="{B54C026E-741D-4E90-A23A-EDD554E5DAF9}" srcOrd="1" destOrd="0" presId="urn:microsoft.com/office/officeart/2005/8/layout/pictureOrgChart+Icon"/>
    <dgm:cxn modelId="{239F34D1-19C5-401A-829A-5C35EDCE212F}" type="presParOf" srcId="{757AFF98-C50E-48A1-99CB-80B3E108C2EC}" destId="{A40DE144-9B8F-4892-B5CF-666F5900DACD}" srcOrd="2" destOrd="0" presId="urn:microsoft.com/office/officeart/2005/8/layout/pictureOrgChart+Icon"/>
    <dgm:cxn modelId="{E8311294-E76E-4F8F-921A-0E8D960F59EA}" type="presParOf" srcId="{273FE1C6-A9B6-490E-A2BF-1B976A1AA055}" destId="{E3D10272-1B65-4FFD-93F9-B2D725DAA59F}" srcOrd="2" destOrd="0" presId="urn:microsoft.com/office/officeart/2005/8/layout/pictureOrgChart+Icon"/>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F998D6-D3A9-4B8E-8BCF-C878D1F268E1}">
      <dsp:nvSpPr>
        <dsp:cNvPr id="0" name=""/>
        <dsp:cNvSpPr/>
      </dsp:nvSpPr>
      <dsp:spPr>
        <a:xfrm>
          <a:off x="1516730" y="1173449"/>
          <a:ext cx="830026" cy="288108"/>
        </a:xfrm>
        <a:custGeom>
          <a:avLst/>
          <a:gdLst/>
          <a:ahLst/>
          <a:cxnLst/>
          <a:rect l="0" t="0" r="0" b="0"/>
          <a:pathLst>
            <a:path>
              <a:moveTo>
                <a:pt x="0" y="0"/>
              </a:moveTo>
              <a:lnTo>
                <a:pt x="0" y="144054"/>
              </a:lnTo>
              <a:lnTo>
                <a:pt x="830026" y="144054"/>
              </a:lnTo>
              <a:lnTo>
                <a:pt x="830026" y="288108"/>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094F123-C1DB-45F1-B333-DC2E59C1E240}">
      <dsp:nvSpPr>
        <dsp:cNvPr id="0" name=""/>
        <dsp:cNvSpPr/>
      </dsp:nvSpPr>
      <dsp:spPr>
        <a:xfrm>
          <a:off x="686703" y="1173449"/>
          <a:ext cx="830026" cy="288108"/>
        </a:xfrm>
        <a:custGeom>
          <a:avLst/>
          <a:gdLst/>
          <a:ahLst/>
          <a:cxnLst/>
          <a:rect l="0" t="0" r="0" b="0"/>
          <a:pathLst>
            <a:path>
              <a:moveTo>
                <a:pt x="830026" y="0"/>
              </a:moveTo>
              <a:lnTo>
                <a:pt x="830026" y="144054"/>
              </a:lnTo>
              <a:lnTo>
                <a:pt x="0" y="144054"/>
              </a:lnTo>
              <a:lnTo>
                <a:pt x="0" y="288108"/>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68ADBD6-01B8-4CE0-B4D3-1A977F27B952}">
      <dsp:nvSpPr>
        <dsp:cNvPr id="0" name=""/>
        <dsp:cNvSpPr/>
      </dsp:nvSpPr>
      <dsp:spPr>
        <a:xfrm>
          <a:off x="830758" y="487476"/>
          <a:ext cx="1371944" cy="685972"/>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191"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Variable</a:t>
          </a:r>
        </a:p>
      </dsp:txBody>
      <dsp:txXfrm>
        <a:off x="830758" y="487476"/>
        <a:ext cx="1371944" cy="685972"/>
      </dsp:txXfrm>
    </dsp:sp>
    <dsp:sp modelId="{B534A023-1A4E-4D7E-A78D-BEE669C08A37}">
      <dsp:nvSpPr>
        <dsp:cNvPr id="0" name=""/>
        <dsp:cNvSpPr/>
      </dsp:nvSpPr>
      <dsp:spPr>
        <a:xfrm>
          <a:off x="899355" y="556074"/>
          <a:ext cx="411583" cy="548777"/>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22000" r="-22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266B333-6813-48BF-BFAD-B6D08FC8773E}">
      <dsp:nvSpPr>
        <dsp:cNvPr id="0" name=""/>
        <dsp:cNvSpPr/>
      </dsp:nvSpPr>
      <dsp:spPr>
        <a:xfrm>
          <a:off x="731" y="1461557"/>
          <a:ext cx="1371944" cy="685972"/>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191"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Categorical</a:t>
          </a:r>
        </a:p>
      </dsp:txBody>
      <dsp:txXfrm>
        <a:off x="731" y="1461557"/>
        <a:ext cx="1371944" cy="685972"/>
      </dsp:txXfrm>
    </dsp:sp>
    <dsp:sp modelId="{C152B627-306B-43DC-A030-D25FC0277E1C}">
      <dsp:nvSpPr>
        <dsp:cNvPr id="0" name=""/>
        <dsp:cNvSpPr/>
      </dsp:nvSpPr>
      <dsp:spPr>
        <a:xfrm>
          <a:off x="69328" y="1530154"/>
          <a:ext cx="411583" cy="548777"/>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17000" r="-17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DE7BDAF-9DF4-48E6-AC4A-CB5158E9CB9B}">
      <dsp:nvSpPr>
        <dsp:cNvPr id="0" name=""/>
        <dsp:cNvSpPr/>
      </dsp:nvSpPr>
      <dsp:spPr>
        <a:xfrm>
          <a:off x="1660784" y="1461557"/>
          <a:ext cx="1371944" cy="685972"/>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191"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Continuous</a:t>
          </a:r>
        </a:p>
      </dsp:txBody>
      <dsp:txXfrm>
        <a:off x="1660784" y="1461557"/>
        <a:ext cx="1371944" cy="685972"/>
      </dsp:txXfrm>
    </dsp:sp>
    <dsp:sp modelId="{D33A2F39-621D-4F7E-B52F-491DA9C3143B}">
      <dsp:nvSpPr>
        <dsp:cNvPr id="0" name=""/>
        <dsp:cNvSpPr/>
      </dsp:nvSpPr>
      <dsp:spPr>
        <a:xfrm>
          <a:off x="1729381" y="1530154"/>
          <a:ext cx="411583" cy="548777"/>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31000" r="-31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pictureOrgChart+Icon">
  <dgm:title val="Picture Organization Chart"/>
  <dgm:desc val="Use to show hierarchical information or reporting relationships in an organization, with corresponding pictures. The assistant shape and the Org Chart hanging layouts are available with this layout."/>
  <dgm:catLst>
    <dgm:cat type="hierarchy" pri="1050"/>
    <dgm:cat type="officeonline" pri="1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Marg" for="ch" forName="rootText1" refType="w" fact="1.05"/>
                  <dgm:constr type="l" for="ch" forName="rootPict1" refType="w" refFor="ch" refForName="rootText1" op="equ" fact="0.05"/>
                  <dgm:constr type="t" for="ch" forName="rootPict1" refType="h" refFor="ch" refForName="rootText1" op="equ" fact="0.1"/>
                  <dgm:constr type="w" for="ch" forName="rootPict1" refType="w" refFor="ch" refForName="rootText1" op="equ" fact="0.3"/>
                  <dgm:constr type="h" for="ch" forName="rootPict1" refType="h" refFor="ch" refForName="rootText1" op="equ" fact="0.8"/>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lMarg" for="ch" forName="rootText1" refType="w" fact="1.05"/>
                  <dgm:constr type="l" for="ch" forName="rootPict1" refType="w" refFor="ch" refForName="rootText1" op="equ" fact="0.05"/>
                  <dgm:constr type="t" for="ch" forName="rootPict1" refType="h" refFor="ch" refForName="rootText1" op="equ" fact="0.1"/>
                  <dgm:constr type="w" for="ch" forName="rootPict1" refType="w" refFor="ch" refForName="rootText1" op="equ" fact="0.3"/>
                  <dgm:constr type="h" for="ch" forName="rootPict1" refType="h" refFor="ch" refForName="rootText1" op="equ" fact="0.8"/>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Marg" for="ch" forName="rootText1" refType="w" fact="1.05"/>
                  <dgm:constr type="l" for="ch" forName="rootPict1" refType="w" refFor="ch" refForName="rootText1" op="equ" fact="0.05"/>
                  <dgm:constr type="t" for="ch" forName="rootPict1" refType="h" refFor="ch" refForName="rootText1" op="equ" fact="0.1"/>
                  <dgm:constr type="w" for="ch" forName="rootPict1" refType="w" refFor="ch" refForName="rootText1" op="equ" fact="0.3"/>
                  <dgm:constr type="h" for="ch" forName="rootPict1" refType="h" refFor="ch" refForName="rootText1" op="equ" fact="0.8"/>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lMarg" for="ch" forName="rootText1" refType="w" fact="1.05"/>
                  <dgm:constr type="l" for="ch" forName="rootPict1" refType="w" refFor="ch" refForName="rootText1" op="equ" fact="0.05"/>
                  <dgm:constr type="t" for="ch" forName="rootPict1" refType="h" refFor="ch" refForName="rootText1" op="equ" fact="0.1"/>
                  <dgm:constr type="w" for="ch" forName="rootPict1" refType="w" refFor="ch" refForName="rootText1" op="equ" fact="0.3"/>
                  <dgm:constr type="h" for="ch" forName="rootPict1" refType="h" refFor="ch" refForName="rootText1" op="equ" fact="0.8"/>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Pict1" styleLbl="alignImgPlace1">
              <dgm:alg type="sp"/>
              <dgm:shape xmlns:r="http://schemas.openxmlformats.org/officeDocument/2006/relationships" type="rect" r:blip="" blipPhldr="1">
                <dgm:adjLst/>
              </dgm:shape>
              <dgm:presOf/>
              <dgm:constrLst/>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Marg" for="ch" forName="rootText" refType="w" fact="1.05"/>
                        <dgm:constr type="l" for="ch" forName="rootPict" refType="w" fact="0.05"/>
                        <dgm:constr type="t" for="ch" forName="rootPict" refType="h" refFor="ch" refForName="rootText" fact="0.1"/>
                        <dgm:constr type="w" for="ch" forName="rootPict" refType="w" fact="0.3"/>
                        <dgm:constr type="h" for="ch" forName="rootPict" refType="h" refFor="ch" refForName="rootText" fact="0.8"/>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lMarg" for="ch" forName="rootText" refType="w" fact="1.05"/>
                        <dgm:constr type="l" for="ch" forName="rootPict" refType="w" fact="0.05"/>
                        <dgm:constr type="t" for="ch" forName="rootPict" refType="h" refFor="ch" refForName="rootText" fact="0.1"/>
                        <dgm:constr type="w" for="ch" forName="rootPict" refType="w" fact="0.3"/>
                        <dgm:constr type="h" for="ch" forName="rootPict" refType="h" refFor="ch" refForName="rootText" fact="0.8"/>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Marg" for="ch" forName="rootText" refType="w" fact="1.05"/>
                        <dgm:constr type="l" for="ch" forName="rootPict" refType="w" fact="0.05"/>
                        <dgm:constr type="t" for="ch" forName="rootPict" refType="h" refFor="ch" refForName="rootText" fact="0.1"/>
                        <dgm:constr type="w" for="ch" forName="rootPict" refType="w" fact="0.3"/>
                        <dgm:constr type="h" for="ch" forName="rootPict" refType="h" refFor="ch" refForName="rootText" fact="0.8"/>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lMarg" for="ch" forName="rootText" refType="w" fact="1.05"/>
                        <dgm:constr type="l" for="ch" forName="rootPict" refType="w" fact="0.05"/>
                        <dgm:constr type="t" for="ch" forName="rootPict" refType="h" refFor="ch" refForName="rootText" fact="0.1"/>
                        <dgm:constr type="w" for="ch" forName="rootPict" refType="w" fact="0.3"/>
                        <dgm:constr type="h" for="ch" forName="rootPict" refType="h" refFor="ch" refForName="rootText" fact="0.8"/>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Pict" styleLbl="alignImgPlace1">
                    <dgm:alg type="sp"/>
                    <dgm:shape xmlns:r="http://schemas.openxmlformats.org/officeDocument/2006/relationships" type="rect" r:blip="" blipPhldr="1">
                      <dgm:adjLst/>
                    </dgm:shape>
                    <dgm:presOf/>
                    <dgm:constrLst/>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Marg" for="ch" forName="rootText3" refType="w" fact="1.05"/>
                        <dgm:constr type="l" for="ch" forName="rootPict3" refType="w" fact="0.05"/>
                        <dgm:constr type="t" for="ch" forName="rootPict3" refType="h" refFor="ch" refForName="rootText3" fact="0.1"/>
                        <dgm:constr type="w" for="ch" forName="rootPict3" refType="w" fact="0.3"/>
                        <dgm:constr type="h" for="ch" forName="rootPict3" refType="h" refFor="ch" refForName="rootText3" fact="0.8"/>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lMarg" for="ch" forName="rootText3" refType="w" fact="1.05"/>
                        <dgm:constr type="l" for="ch" forName="rootPict3" refType="w" fact="0.05"/>
                        <dgm:constr type="t" for="ch" forName="rootPict3" refType="h" refFor="ch" refForName="rootText3" fact="0.1"/>
                        <dgm:constr type="w" for="ch" forName="rootPict3" refType="w" fact="0.3"/>
                        <dgm:constr type="h" for="ch" forName="rootPict3" refType="h" refFor="ch" refForName="rootText3" fact="0.8"/>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Marg" for="ch" forName="rootText3" refType="w" fact="1.05"/>
                        <dgm:constr type="l" for="ch" forName="rootPict3" refType="w" fact="0.05"/>
                        <dgm:constr type="t" for="ch" forName="rootPict3" refType="h" refFor="ch" refForName="rootText3" fact="0.1"/>
                        <dgm:constr type="w" for="ch" forName="rootPict3" refType="w" fact="0.3"/>
                        <dgm:constr type="h" for="ch" forName="rootPict3" refType="h" refFor="ch" refForName="rootText3" fact="0.8"/>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lMarg" for="ch" forName="rootText3" refType="w" fact="1.05"/>
                        <dgm:constr type="l" for="ch" forName="rootPict3" refType="w" fact="0.05"/>
                        <dgm:constr type="t" for="ch" forName="rootPict3" refType="h" refFor="ch" refForName="rootText3" fact="0.1"/>
                        <dgm:constr type="w" for="ch" forName="rootPict3" refType="w" fact="0.3"/>
                        <dgm:constr type="h" for="ch" forName="rootPict3" refType="h" refFor="ch" refForName="rootText3" fact="0.8"/>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Pict3" styleLbl="alignImgPlace1">
                    <dgm:alg type="sp"/>
                    <dgm:shape xmlns:r="http://schemas.openxmlformats.org/officeDocument/2006/relationships" type="rect" r:blip="" blipPhldr="1">
                      <dgm:adjLst/>
                    </dgm:shape>
                    <dgm:presOf/>
                    <dgm:constrLst/>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E9B8EC5-1D92-5647-9CE5-0E7945A98D2B}" type="datetimeFigureOut">
              <a:rPr lang="en-US" smtClean="0"/>
              <a:t>5/12/2020</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9FF4738E-DF8F-7D43-AEDA-B82A91435345}" type="slidenum">
              <a:rPr lang="en-US" smtClean="0"/>
              <a:t>‹#›</a:t>
            </a:fld>
            <a:endParaRPr lang="en-US"/>
          </a:p>
        </p:txBody>
      </p:sp>
    </p:spTree>
    <p:extLst>
      <p:ext uri="{BB962C8B-B14F-4D97-AF65-F5344CB8AC3E}">
        <p14:creationId xmlns:p14="http://schemas.microsoft.com/office/powerpoint/2010/main" val="102617053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C64AB9B-A9BF-A14F-8C05-D5A3923814EE}" type="datetimeFigureOut">
              <a:rPr lang="en-US" smtClean="0"/>
              <a:t>5/12/2020</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99C993E-BEB6-6C41-8CFE-173E70C9E0E8}" type="slidenum">
              <a:rPr lang="en-US" smtClean="0"/>
              <a:t>‹#›</a:t>
            </a:fld>
            <a:endParaRPr lang="en-US"/>
          </a:p>
        </p:txBody>
      </p:sp>
    </p:spTree>
    <p:extLst>
      <p:ext uri="{BB962C8B-B14F-4D97-AF65-F5344CB8AC3E}">
        <p14:creationId xmlns:p14="http://schemas.microsoft.com/office/powerpoint/2010/main" val="1943635363"/>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and welcome to module 2 of the data mining track!</a:t>
            </a:r>
          </a:p>
          <a:p>
            <a:r>
              <a:rPr lang="en-US" dirty="0"/>
              <a:t>Today we will be exploring the topic of Univariate Analysis!</a:t>
            </a:r>
          </a:p>
        </p:txBody>
      </p:sp>
      <p:sp>
        <p:nvSpPr>
          <p:cNvPr id="4" name="Slide Number Placeholder 3"/>
          <p:cNvSpPr>
            <a:spLocks noGrp="1"/>
          </p:cNvSpPr>
          <p:nvPr>
            <p:ph type="sldNum" sz="quarter" idx="5"/>
          </p:nvPr>
        </p:nvSpPr>
        <p:spPr/>
        <p:txBody>
          <a:bodyPr/>
          <a:lstStyle/>
          <a:p>
            <a:fld id="{599C993E-BEB6-6C41-8CFE-173E70C9E0E8}" type="slidenum">
              <a:rPr lang="en-US" smtClean="0"/>
              <a:t>1</a:t>
            </a:fld>
            <a:endParaRPr lang="en-US"/>
          </a:p>
        </p:txBody>
      </p:sp>
    </p:spTree>
    <p:extLst>
      <p:ext uri="{BB962C8B-B14F-4D97-AF65-F5344CB8AC3E}">
        <p14:creationId xmlns:p14="http://schemas.microsoft.com/office/powerpoint/2010/main" val="1132117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now be exploring </a:t>
            </a:r>
            <a:r>
              <a:rPr lang="en-US"/>
              <a:t>summary statistics</a:t>
            </a:r>
            <a:endParaRPr lang="en-US" dirty="0"/>
          </a:p>
        </p:txBody>
      </p:sp>
      <p:sp>
        <p:nvSpPr>
          <p:cNvPr id="4" name="Slide Number Placeholder 3"/>
          <p:cNvSpPr>
            <a:spLocks noGrp="1"/>
          </p:cNvSpPr>
          <p:nvPr>
            <p:ph type="sldNum" sz="quarter" idx="5"/>
          </p:nvPr>
        </p:nvSpPr>
        <p:spPr/>
        <p:txBody>
          <a:bodyPr/>
          <a:lstStyle/>
          <a:p>
            <a:fld id="{599C993E-BEB6-6C41-8CFE-173E70C9E0E8}" type="slidenum">
              <a:rPr lang="en-US" smtClean="0"/>
              <a:t>12</a:t>
            </a:fld>
            <a:endParaRPr lang="en-US"/>
          </a:p>
        </p:txBody>
      </p:sp>
    </p:spTree>
    <p:extLst>
      <p:ext uri="{BB962C8B-B14F-4D97-AF65-F5344CB8AC3E}">
        <p14:creationId xmlns:p14="http://schemas.microsoft.com/office/powerpoint/2010/main" val="1954261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99C993E-BEB6-6C41-8CFE-173E70C9E0E8}" type="slidenum">
              <a:rPr lang="en-US" smtClean="0"/>
              <a:t>15</a:t>
            </a:fld>
            <a:endParaRPr lang="en-US"/>
          </a:p>
        </p:txBody>
      </p:sp>
    </p:spTree>
    <p:extLst>
      <p:ext uri="{BB962C8B-B14F-4D97-AF65-F5344CB8AC3E}">
        <p14:creationId xmlns:p14="http://schemas.microsoft.com/office/powerpoint/2010/main" val="38396098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Measures of variability address the question, “How spread out are the scores from one another?”</a:t>
                </a:r>
              </a:p>
              <a:p>
                <a:endParaRPr lang="en-US" dirty="0"/>
              </a:p>
            </p:txBody>
          </p:sp>
        </mc:Choice>
        <mc:Fallback xmlns="">
          <p:sp>
            <p:nvSpPr>
              <p:cNvPr id="3" name="Notes Placeholder 2"/>
              <p:cNvSpPr>
                <a:spLocks noGrp="1"/>
              </p:cNvSpPr>
              <p:nvPr>
                <p:ph type="body" idx="1"/>
              </p:nvPr>
            </p:nvSpPr>
            <p:spPr/>
            <p:txBody>
              <a:bodyPr/>
              <a:lstStyle/>
              <a:p>
                <a:r>
                  <a:rPr lang="en-US" dirty="0"/>
                  <a:t>Measures of variability address the question, “How spread out are the scores from one another?”</a:t>
                </a:r>
              </a:p>
              <a:p>
                <a:r>
                  <a:rPr lang="en-US" dirty="0"/>
                  <a:t>Range: is relatively easy to understand. However it has several limitations: it tends to change systematically as a function of the sampling size. The larger the sample size, the larger the range. Range tends to be unstable. A large change in only one case, either the maximum or the minimum value, will result in a large change in the range.</a:t>
                </a:r>
              </a:p>
              <a:p>
                <a:r>
                  <a:rPr lang="en-US" dirty="0"/>
                  <a:t>Interquartile range: point that separate the lowest 25% of the scores from the highest 75% of the scores (First quartile). point that separate the lowest 75% of the scores from the highest 25% of the scores (Third quartile). Median is the second quartile. Interquartile range is the range on the scale within which the middle 50% of the cases fall.</a:t>
                </a:r>
              </a:p>
              <a:p>
                <a:r>
                  <a:rPr lang="en-US" i="0">
                    <a:latin typeface="Cambria Math" panose="02040503050406030204" pitchFamily="18" charset="0"/>
                    <a:ea typeface="Cambria Math" panose="02040503050406030204" pitchFamily="18" charset="0"/>
                  </a:rPr>
                  <a:t>𝜇</a:t>
                </a:r>
                <a:r>
                  <a:rPr lang="en-US" dirty="0"/>
                  <a:t>: mu</a:t>
                </a:r>
              </a:p>
              <a:p>
                <a:endParaRPr lang="en-US" dirty="0"/>
              </a:p>
            </p:txBody>
          </p:sp>
        </mc:Fallback>
      </mc:AlternateContent>
      <p:sp>
        <p:nvSpPr>
          <p:cNvPr id="4" name="Slide Number Placeholder 3"/>
          <p:cNvSpPr>
            <a:spLocks noGrp="1"/>
          </p:cNvSpPr>
          <p:nvPr>
            <p:ph type="sldNum" sz="quarter" idx="5"/>
          </p:nvPr>
        </p:nvSpPr>
        <p:spPr/>
        <p:txBody>
          <a:bodyPr/>
          <a:lstStyle/>
          <a:p>
            <a:fld id="{599C993E-BEB6-6C41-8CFE-173E70C9E0E8}" type="slidenum">
              <a:rPr lang="en-US" smtClean="0"/>
              <a:t>19</a:t>
            </a:fld>
            <a:endParaRPr lang="en-US"/>
          </a:p>
        </p:txBody>
      </p:sp>
    </p:spTree>
    <p:extLst>
      <p:ext uri="{BB962C8B-B14F-4D97-AF65-F5344CB8AC3E}">
        <p14:creationId xmlns:p14="http://schemas.microsoft.com/office/powerpoint/2010/main" val="27788026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99C993E-BEB6-6C41-8CFE-173E70C9E0E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6698417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we begin, I would like to introduce myself. </a:t>
            </a:r>
          </a:p>
          <a:p>
            <a:r>
              <a:rPr lang="en-US" dirty="0"/>
              <a:t>My name is Eric Cui and I will be your instructor for this module. </a:t>
            </a:r>
          </a:p>
          <a:p>
            <a:r>
              <a:rPr lang="en-US" dirty="0"/>
              <a:t>I am a dual degree student at UNC Chapel Hill. I am pursuing an MD from the UNC school of medicine and have finished my second year.</a:t>
            </a:r>
          </a:p>
          <a:p>
            <a:r>
              <a:rPr lang="en-US" dirty="0"/>
              <a:t>I am also pursuing a master’s degree in biomedical and health informatics. </a:t>
            </a:r>
          </a:p>
          <a:p>
            <a:r>
              <a:rPr lang="en-US" dirty="0"/>
              <a:t>If you have any questions for the course, please feel free to email me.</a:t>
            </a:r>
          </a:p>
          <a:p>
            <a:r>
              <a:rPr lang="en-US" dirty="0"/>
              <a:t>There will also be pre-specified office hours held this summer where you can speak to me via video call if you prefer. </a:t>
            </a:r>
          </a:p>
          <a:p>
            <a:r>
              <a:rPr lang="en-US" dirty="0"/>
              <a:t>Now lets jump right in!</a:t>
            </a:r>
          </a:p>
        </p:txBody>
      </p:sp>
      <p:sp>
        <p:nvSpPr>
          <p:cNvPr id="4" name="Slide Number Placeholder 3"/>
          <p:cNvSpPr>
            <a:spLocks noGrp="1"/>
          </p:cNvSpPr>
          <p:nvPr>
            <p:ph type="sldNum" sz="quarter" idx="5"/>
          </p:nvPr>
        </p:nvSpPr>
        <p:spPr/>
        <p:txBody>
          <a:bodyPr/>
          <a:lstStyle/>
          <a:p>
            <a:fld id="{599C993E-BEB6-6C41-8CFE-173E70C9E0E8}" type="slidenum">
              <a:rPr lang="en-US" smtClean="0"/>
              <a:t>2</a:t>
            </a:fld>
            <a:endParaRPr lang="en-US"/>
          </a:p>
        </p:txBody>
      </p:sp>
    </p:spTree>
    <p:extLst>
      <p:ext uri="{BB962C8B-B14F-4D97-AF65-F5344CB8AC3E}">
        <p14:creationId xmlns:p14="http://schemas.microsoft.com/office/powerpoint/2010/main" val="36914696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So….what the heck even is Univariate Analysis?</a:t>
            </a:r>
          </a:p>
          <a:p>
            <a:r>
              <a:rPr lang="en-US" dirty="0"/>
              <a:t>Well lets break the term down. </a:t>
            </a:r>
          </a:p>
          <a:p>
            <a:r>
              <a:rPr lang="en-US" dirty="0"/>
              <a:t>Uni- means “one”, while “variate” means variable</a:t>
            </a:r>
          </a:p>
          <a:p>
            <a:r>
              <a:rPr lang="en-US" dirty="0"/>
              <a:t>Putting it together we can conclude that Univariate Analysis is an analysis of a single variable</a:t>
            </a:r>
          </a:p>
          <a:p>
            <a:r>
              <a:rPr lang="en-US" dirty="0"/>
              <a:t>Using this approach we can also understand several other terms you will hear throughout future modules and beyond if you continue your data science education</a:t>
            </a:r>
          </a:p>
          <a:p>
            <a:r>
              <a:rPr lang="en-US" dirty="0"/>
              <a:t>These include bivariate analysis, which is the analysis of two variables and multivariate analysis, which is the analysis of many variables (3 or more)</a:t>
            </a:r>
          </a:p>
          <a:p>
            <a:r>
              <a:rPr lang="en-US" dirty="0"/>
              <a:t>Each different analysis has its own techniques and provide different kinds of information</a:t>
            </a:r>
          </a:p>
        </p:txBody>
      </p:sp>
      <p:sp>
        <p:nvSpPr>
          <p:cNvPr id="4" name="Slide Number Placeholder 3"/>
          <p:cNvSpPr>
            <a:spLocks noGrp="1"/>
          </p:cNvSpPr>
          <p:nvPr>
            <p:ph type="sldNum" sz="quarter" idx="5"/>
          </p:nvPr>
        </p:nvSpPr>
        <p:spPr/>
        <p:txBody>
          <a:bodyPr/>
          <a:lstStyle/>
          <a:p>
            <a:fld id="{599C993E-BEB6-6C41-8CFE-173E70C9E0E8}" type="slidenum">
              <a:rPr lang="en-US" smtClean="0"/>
              <a:t>3</a:t>
            </a:fld>
            <a:endParaRPr lang="en-US"/>
          </a:p>
        </p:txBody>
      </p:sp>
    </p:spTree>
    <p:extLst>
      <p:ext uri="{BB962C8B-B14F-4D97-AF65-F5344CB8AC3E}">
        <p14:creationId xmlns:p14="http://schemas.microsoft.com/office/powerpoint/2010/main" val="18252975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module, we will be exploring 3 facet of univariate </a:t>
            </a:r>
            <a:r>
              <a:rPr lang="en-US" dirty="0" err="1"/>
              <a:t>anlaysis</a:t>
            </a:r>
            <a:r>
              <a:rPr lang="en-US" dirty="0"/>
              <a:t>.</a:t>
            </a:r>
          </a:p>
          <a:p>
            <a:r>
              <a:rPr lang="en-US" dirty="0"/>
              <a:t>First, we will be breaking a variable down by which type of variable it is. This will determine what kind of univariate analysis we conduct for that variable.</a:t>
            </a:r>
          </a:p>
          <a:p>
            <a:r>
              <a:rPr lang="en-US" dirty="0"/>
              <a:t>Next, we will be exploring summary statistics, which help us get a 10,000 foot view of the data</a:t>
            </a:r>
          </a:p>
          <a:p>
            <a:r>
              <a:rPr lang="en-US" dirty="0"/>
              <a:t>Finally, we will learn about univariate data visualization which will allow us to quickly ascertain specific information about a variable visually…in other word we will be actually seeing our data and how it can take form!</a:t>
            </a:r>
          </a:p>
          <a:p>
            <a:r>
              <a:rPr lang="en-US" dirty="0"/>
              <a:t>Throughout this module you will have the chance to both engage with these concept conceptually (through the module videos) and then get a chance to get your hands dirty with each of these concepts through the module notebooks.</a:t>
            </a:r>
          </a:p>
          <a:p>
            <a:r>
              <a:rPr lang="en-US" dirty="0"/>
              <a:t>Lets keep going. </a:t>
            </a:r>
          </a:p>
        </p:txBody>
      </p:sp>
      <p:sp>
        <p:nvSpPr>
          <p:cNvPr id="4" name="Slide Number Placeholder 3"/>
          <p:cNvSpPr>
            <a:spLocks noGrp="1"/>
          </p:cNvSpPr>
          <p:nvPr>
            <p:ph type="sldNum" sz="quarter" idx="5"/>
          </p:nvPr>
        </p:nvSpPr>
        <p:spPr/>
        <p:txBody>
          <a:bodyPr/>
          <a:lstStyle/>
          <a:p>
            <a:fld id="{599C993E-BEB6-6C41-8CFE-173E70C9E0E8}" type="slidenum">
              <a:rPr lang="en-US" smtClean="0"/>
              <a:t>4</a:t>
            </a:fld>
            <a:endParaRPr lang="en-US"/>
          </a:p>
        </p:txBody>
      </p:sp>
    </p:spTree>
    <p:extLst>
      <p:ext uri="{BB962C8B-B14F-4D97-AF65-F5344CB8AC3E}">
        <p14:creationId xmlns:p14="http://schemas.microsoft.com/office/powerpoint/2010/main" val="21731255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first up for module 2 is exploring variable types.</a:t>
            </a:r>
          </a:p>
        </p:txBody>
      </p:sp>
      <p:sp>
        <p:nvSpPr>
          <p:cNvPr id="4" name="Slide Number Placeholder 3"/>
          <p:cNvSpPr>
            <a:spLocks noGrp="1"/>
          </p:cNvSpPr>
          <p:nvPr>
            <p:ph type="sldNum" sz="quarter" idx="5"/>
          </p:nvPr>
        </p:nvSpPr>
        <p:spPr/>
        <p:txBody>
          <a:bodyPr/>
          <a:lstStyle/>
          <a:p>
            <a:fld id="{599C993E-BEB6-6C41-8CFE-173E70C9E0E8}" type="slidenum">
              <a:rPr lang="en-US" smtClean="0"/>
              <a:t>6</a:t>
            </a:fld>
            <a:endParaRPr lang="en-US"/>
          </a:p>
        </p:txBody>
      </p:sp>
    </p:spTree>
    <p:extLst>
      <p:ext uri="{BB962C8B-B14F-4D97-AF65-F5344CB8AC3E}">
        <p14:creationId xmlns:p14="http://schemas.microsoft.com/office/powerpoint/2010/main" val="3345254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is this important?</a:t>
            </a:r>
          </a:p>
          <a:p>
            <a:r>
              <a:rPr lang="en-US" dirty="0"/>
              <a:t>Well, variable type will tell what we can and can’t do to our data. This will subsequently change the kind of analysis we can do for our variable. </a:t>
            </a:r>
          </a:p>
          <a:p>
            <a:r>
              <a:rPr lang="en-US" dirty="0"/>
              <a:t>In other words, variable type is critical because it will completely determine the type of univariate analysis we can perform for our variable. </a:t>
            </a:r>
          </a:p>
          <a:p>
            <a:r>
              <a:rPr lang="en-US" dirty="0"/>
              <a:t>No in terms of variable type, there are two distinct categories, categorical and continuous variables.</a:t>
            </a:r>
          </a:p>
          <a:p>
            <a:r>
              <a:rPr lang="en-US" dirty="0"/>
              <a:t>There are more detailed and nuanced categories that people have come up with, however that is beyond the scope of this course.</a:t>
            </a:r>
          </a:p>
          <a:p>
            <a:r>
              <a:rPr lang="en-US" dirty="0"/>
              <a:t>Separating variables into these two categories will serve as a good starting point. </a:t>
            </a:r>
          </a:p>
        </p:txBody>
      </p:sp>
      <p:sp>
        <p:nvSpPr>
          <p:cNvPr id="4" name="Slide Number Placeholder 3"/>
          <p:cNvSpPr>
            <a:spLocks noGrp="1"/>
          </p:cNvSpPr>
          <p:nvPr>
            <p:ph type="sldNum" sz="quarter" idx="5"/>
          </p:nvPr>
        </p:nvSpPr>
        <p:spPr/>
        <p:txBody>
          <a:bodyPr/>
          <a:lstStyle/>
          <a:p>
            <a:fld id="{599C993E-BEB6-6C41-8CFE-173E70C9E0E8}" type="slidenum">
              <a:rPr lang="en-US" smtClean="0"/>
              <a:t>7</a:t>
            </a:fld>
            <a:endParaRPr lang="en-US"/>
          </a:p>
        </p:txBody>
      </p:sp>
    </p:spTree>
    <p:extLst>
      <p:ext uri="{BB962C8B-B14F-4D97-AF65-F5344CB8AC3E}">
        <p14:creationId xmlns:p14="http://schemas.microsoft.com/office/powerpoint/2010/main" val="32144263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is a categorical variable?</a:t>
            </a:r>
          </a:p>
          <a:p>
            <a:r>
              <a:rPr lang="en-US" dirty="0"/>
              <a:t>A categorical variables is simply a variable which contains a limited number of categories. In other words, they have a finite number of categories.</a:t>
            </a:r>
          </a:p>
          <a:p>
            <a:r>
              <a:rPr lang="en-US" dirty="0"/>
              <a:t>One example is a person’s biological sex, this would likely only be two categories, male or female</a:t>
            </a:r>
          </a:p>
          <a:p>
            <a:r>
              <a:rPr lang="en-US" dirty="0"/>
              <a:t>Another example would be cancer staging, this would likely only be a limited number of categories again, for instance there may only be four categories, stage 1, stage 2, stage 3, and stage 4</a:t>
            </a:r>
          </a:p>
          <a:p>
            <a:r>
              <a:rPr lang="en-US" dirty="0"/>
              <a:t>What these two example share in common is they have a limited number of categories</a:t>
            </a:r>
          </a:p>
        </p:txBody>
      </p:sp>
      <p:sp>
        <p:nvSpPr>
          <p:cNvPr id="4" name="Slide Number Placeholder 3"/>
          <p:cNvSpPr>
            <a:spLocks noGrp="1"/>
          </p:cNvSpPr>
          <p:nvPr>
            <p:ph type="sldNum" sz="quarter" idx="5"/>
          </p:nvPr>
        </p:nvSpPr>
        <p:spPr/>
        <p:txBody>
          <a:bodyPr/>
          <a:lstStyle/>
          <a:p>
            <a:fld id="{599C993E-BEB6-6C41-8CFE-173E70C9E0E8}" type="slidenum">
              <a:rPr lang="en-US" smtClean="0"/>
              <a:t>8</a:t>
            </a:fld>
            <a:endParaRPr lang="en-US"/>
          </a:p>
        </p:txBody>
      </p:sp>
    </p:spTree>
    <p:extLst>
      <p:ext uri="{BB962C8B-B14F-4D97-AF65-F5344CB8AC3E}">
        <p14:creationId xmlns:p14="http://schemas.microsoft.com/office/powerpoint/2010/main" val="30252482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the other end are continuous variables</a:t>
            </a:r>
          </a:p>
          <a:p>
            <a:r>
              <a:rPr lang="en-US" dirty="0"/>
              <a:t>These are essentially numeric variables. Unlike categorical variable, these can take on an unlimited number of possible categories or values. Commonly the range of value they can take on is limited by 2 pre-specified values</a:t>
            </a:r>
          </a:p>
          <a:p>
            <a:r>
              <a:rPr lang="en-US" dirty="0"/>
              <a:t>One example is age, a dataset may have a person’s age in year, this variable could likely take on any value as long as it’s a realistic age (say between 0 years old and 125 years old)</a:t>
            </a:r>
          </a:p>
          <a:p>
            <a:r>
              <a:rPr lang="en-US" dirty="0"/>
              <a:t>Another example is weight, a dataset may record a person’s weight as a number (in pounds) anywhere between 0 and 600</a:t>
            </a:r>
          </a:p>
          <a:p>
            <a:r>
              <a:rPr lang="en-US" dirty="0"/>
              <a:t>Although each has a different range of value, they could potentially take on an infinite number of values</a:t>
            </a:r>
          </a:p>
        </p:txBody>
      </p:sp>
      <p:sp>
        <p:nvSpPr>
          <p:cNvPr id="4" name="Slide Number Placeholder 3"/>
          <p:cNvSpPr>
            <a:spLocks noGrp="1"/>
          </p:cNvSpPr>
          <p:nvPr>
            <p:ph type="sldNum" sz="quarter" idx="5"/>
          </p:nvPr>
        </p:nvSpPr>
        <p:spPr/>
        <p:txBody>
          <a:bodyPr/>
          <a:lstStyle/>
          <a:p>
            <a:fld id="{599C993E-BEB6-6C41-8CFE-173E70C9E0E8}" type="slidenum">
              <a:rPr lang="en-US" smtClean="0"/>
              <a:t>9</a:t>
            </a:fld>
            <a:endParaRPr lang="en-US"/>
          </a:p>
        </p:txBody>
      </p:sp>
    </p:spTree>
    <p:extLst>
      <p:ext uri="{BB962C8B-B14F-4D97-AF65-F5344CB8AC3E}">
        <p14:creationId xmlns:p14="http://schemas.microsoft.com/office/powerpoint/2010/main" val="11004346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take what we learned and apply it.</a:t>
            </a:r>
          </a:p>
          <a:p>
            <a:endParaRPr lang="en-US" dirty="0"/>
          </a:p>
          <a:p>
            <a:r>
              <a:rPr lang="en-US" dirty="0"/>
              <a:t>In the dataset we will be examining, we want to know whether a patient died in the first 24 hours. This outcome is represent with the variable </a:t>
            </a:r>
            <a:r>
              <a:rPr lang="en-US" dirty="0" err="1"/>
              <a:t>hospital_death</a:t>
            </a:r>
            <a:r>
              <a:rPr lang="en-US" dirty="0"/>
              <a:t>. Is this a continuous or categorical variable.</a:t>
            </a:r>
          </a:p>
          <a:p>
            <a:pPr marL="171450" indent="-171450">
              <a:buFontTx/>
              <a:buChar char="-"/>
            </a:pPr>
            <a:r>
              <a:rPr lang="en-US" dirty="0"/>
              <a:t>It is categorical, this is because this variable can only take on two categories, deceased or not deceased </a:t>
            </a:r>
          </a:p>
          <a:p>
            <a:pPr marL="171450" indent="-171450">
              <a:buFontTx/>
              <a:buChar char="-"/>
            </a:pPr>
            <a:endParaRPr lang="en-US" dirty="0"/>
          </a:p>
          <a:p>
            <a:pPr marL="0" indent="0">
              <a:buFontTx/>
              <a:buNone/>
            </a:pPr>
            <a:r>
              <a:rPr lang="en-US" dirty="0"/>
              <a:t>Our data also contains information about a person’s age. Is this a continuous or categorical variable?</a:t>
            </a:r>
          </a:p>
          <a:p>
            <a:pPr marL="0" indent="0">
              <a:buFontTx/>
              <a:buNone/>
            </a:pPr>
            <a:r>
              <a:rPr lang="en-US" dirty="0"/>
              <a:t>- It is a continuous variable, this is because this variable can take on any number (between a realistic range)</a:t>
            </a:r>
          </a:p>
        </p:txBody>
      </p:sp>
      <p:sp>
        <p:nvSpPr>
          <p:cNvPr id="4" name="Slide Number Placeholder 3"/>
          <p:cNvSpPr>
            <a:spLocks noGrp="1"/>
          </p:cNvSpPr>
          <p:nvPr>
            <p:ph type="sldNum" sz="quarter" idx="5"/>
          </p:nvPr>
        </p:nvSpPr>
        <p:spPr/>
        <p:txBody>
          <a:bodyPr/>
          <a:lstStyle/>
          <a:p>
            <a:fld id="{599C993E-BEB6-6C41-8CFE-173E70C9E0E8}" type="slidenum">
              <a:rPr lang="en-US" smtClean="0"/>
              <a:t>10</a:t>
            </a:fld>
            <a:endParaRPr lang="en-US"/>
          </a:p>
        </p:txBody>
      </p:sp>
    </p:spTree>
    <p:extLst>
      <p:ext uri="{BB962C8B-B14F-4D97-AF65-F5344CB8AC3E}">
        <p14:creationId xmlns:p14="http://schemas.microsoft.com/office/powerpoint/2010/main" val="280264628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g"/><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Only" preserve="1">
  <p:cSld name="Carolina Blue Title">
    <p:spTree>
      <p:nvGrpSpPr>
        <p:cNvPr id="1" name=""/>
        <p:cNvGrpSpPr/>
        <p:nvPr/>
      </p:nvGrpSpPr>
      <p:grpSpPr>
        <a:xfrm>
          <a:off x="0" y="0"/>
          <a:ext cx="0" cy="0"/>
          <a:chOff x="0" y="0"/>
          <a:chExt cx="0" cy="0"/>
        </a:xfrm>
      </p:grpSpPr>
      <p:pic>
        <p:nvPicPr>
          <p:cNvPr id="6" name="Picture 5" descr="PPT_Pattern_Carolina_1.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6" y="0"/>
            <a:ext cx="9141968" cy="5143500"/>
          </a:xfrm>
          <a:prstGeom prst="rect">
            <a:avLst/>
          </a:prstGeom>
        </p:spPr>
      </p:pic>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8" name="Footer Placeholder 4"/>
          <p:cNvSpPr>
            <a:spLocks noGrp="1"/>
          </p:cNvSpPr>
          <p:nvPr>
            <p:ph type="ftr" sz="quarter" idx="3"/>
          </p:nvPr>
        </p:nvSpPr>
        <p:spPr>
          <a:xfrm>
            <a:off x="357188" y="2570163"/>
            <a:ext cx="4465357" cy="358308"/>
          </a:xfrm>
          <a:prstGeom prst="rect">
            <a:avLst/>
          </a:prstGeom>
        </p:spPr>
        <p:txBody>
          <a:bodyPr vert="horz" lIns="91440" tIns="45720" rIns="91440" bIns="45720" rtlCol="0" anchor="ctr"/>
          <a:lstStyle>
            <a:lvl1pPr algn="l">
              <a:defRPr sz="1600">
                <a:solidFill>
                  <a:schemeClr val="tx2"/>
                </a:solidFill>
              </a:defRPr>
            </a:lvl1pPr>
          </a:lstStyle>
          <a:p>
            <a:r>
              <a:rPr lang="en-US" dirty="0"/>
              <a:t>Department Name</a:t>
            </a:r>
          </a:p>
        </p:txBody>
      </p:sp>
      <p:pic>
        <p:nvPicPr>
          <p:cNvPr id="9" name="Picture 8" descr="UNC_logo_white.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09482" y="4194381"/>
            <a:ext cx="2151530" cy="590886"/>
          </a:xfrm>
          <a:prstGeom prst="rect">
            <a:avLst/>
          </a:prstGeom>
        </p:spPr>
      </p:pic>
    </p:spTree>
    <p:extLst>
      <p:ext uri="{BB962C8B-B14F-4D97-AF65-F5344CB8AC3E}">
        <p14:creationId xmlns:p14="http://schemas.microsoft.com/office/powerpoint/2010/main" val="20253108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Blank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Slide Number Placeholder 3"/>
          <p:cNvSpPr>
            <a:spLocks noGrp="1"/>
          </p:cNvSpPr>
          <p:nvPr>
            <p:ph type="sldNum" sz="quarter" idx="4"/>
          </p:nvPr>
        </p:nvSpPr>
        <p:spPr>
          <a:xfrm>
            <a:off x="8555433" y="4796116"/>
            <a:ext cx="381000" cy="257732"/>
          </a:xfrm>
          <a:prstGeom prst="rect">
            <a:avLst/>
          </a:prstGeom>
        </p:spPr>
        <p:txBody>
          <a:bodyPr/>
          <a:lstStyle>
            <a:lvl1pPr algn="r">
              <a:defRPr sz="800"/>
            </a:lvl1pPr>
          </a:lstStyle>
          <a:p>
            <a:fld id="{263E268E-DA18-874E-8CBA-6F80F366F288}" type="slidenum">
              <a:rPr lang="en-US" smtClean="0"/>
              <a:pPr/>
              <a:t>‹#›</a:t>
            </a:fld>
            <a:endParaRPr lang="en-US" dirty="0"/>
          </a:p>
        </p:txBody>
      </p:sp>
    </p:spTree>
    <p:extLst>
      <p:ext uri="{BB962C8B-B14F-4D97-AF65-F5344CB8AC3E}">
        <p14:creationId xmlns:p14="http://schemas.microsoft.com/office/powerpoint/2010/main" val="22775896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ullet Text &amp; Image">
    <p:spTree>
      <p:nvGrpSpPr>
        <p:cNvPr id="1" name=""/>
        <p:cNvGrpSpPr/>
        <p:nvPr/>
      </p:nvGrpSpPr>
      <p:grpSpPr>
        <a:xfrm>
          <a:off x="0" y="0"/>
          <a:ext cx="0" cy="0"/>
          <a:chOff x="0" y="0"/>
          <a:chExt cx="0" cy="0"/>
        </a:xfrm>
      </p:grpSpPr>
      <p:sp>
        <p:nvSpPr>
          <p:cNvPr id="10" name="Picture Placeholder 8"/>
          <p:cNvSpPr>
            <a:spLocks noGrp="1"/>
          </p:cNvSpPr>
          <p:nvPr>
            <p:ph type="pic" sz="quarter" idx="13"/>
          </p:nvPr>
        </p:nvSpPr>
        <p:spPr>
          <a:xfrm>
            <a:off x="6618941" y="-2"/>
            <a:ext cx="2525059" cy="5143500"/>
          </a:xfrm>
          <a:prstGeom prst="rect">
            <a:avLst/>
          </a:prstGeom>
        </p:spPr>
        <p:txBody>
          <a:bodyPr/>
          <a:lstStyle/>
          <a:p>
            <a:endParaRPr lang="en-US"/>
          </a:p>
        </p:txBody>
      </p:sp>
      <p:sp>
        <p:nvSpPr>
          <p:cNvPr id="11" name="Text Placeholder 3"/>
          <p:cNvSpPr>
            <a:spLocks noGrp="1"/>
          </p:cNvSpPr>
          <p:nvPr>
            <p:ph idx="1"/>
          </p:nvPr>
        </p:nvSpPr>
        <p:spPr>
          <a:xfrm>
            <a:off x="218698" y="981169"/>
            <a:ext cx="6158642" cy="348624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itle Placeholder 1"/>
          <p:cNvSpPr>
            <a:spLocks noGrp="1"/>
          </p:cNvSpPr>
          <p:nvPr>
            <p:ph type="title"/>
          </p:nvPr>
        </p:nvSpPr>
        <p:spPr>
          <a:xfrm>
            <a:off x="829129" y="0"/>
            <a:ext cx="5548211" cy="760412"/>
          </a:xfrm>
          <a:prstGeom prst="rect">
            <a:avLst/>
          </a:prstGeom>
        </p:spPr>
        <p:txBody>
          <a:bodyPr vert="horz" lIns="91440" tIns="45720" rIns="91440" bIns="45720" rtlCol="0" anchor="ctr">
            <a:normAutofit/>
          </a:bodyPr>
          <a:lstStyle/>
          <a:p>
            <a:r>
              <a:rPr lang="en-US" dirty="0"/>
              <a:t>Click to edit Master title style</a:t>
            </a:r>
          </a:p>
        </p:txBody>
      </p:sp>
      <p:sp>
        <p:nvSpPr>
          <p:cNvPr id="6" name="Footer Placeholder 4"/>
          <p:cNvSpPr>
            <a:spLocks noGrp="1"/>
          </p:cNvSpPr>
          <p:nvPr>
            <p:ph type="ftr" sz="quarter" idx="3"/>
          </p:nvPr>
        </p:nvSpPr>
        <p:spPr>
          <a:xfrm>
            <a:off x="218698" y="4796115"/>
            <a:ext cx="4465357" cy="257732"/>
          </a:xfrm>
          <a:prstGeom prst="rect">
            <a:avLst/>
          </a:prstGeom>
        </p:spPr>
        <p:txBody>
          <a:bodyPr vert="horz" lIns="91440" tIns="45720" rIns="91440" bIns="45720" rtlCol="0" anchor="ctr"/>
          <a:lstStyle>
            <a:lvl1pPr algn="l">
              <a:defRPr sz="800">
                <a:solidFill>
                  <a:schemeClr val="accent1"/>
                </a:solidFill>
              </a:defRPr>
            </a:lvl1pPr>
          </a:lstStyle>
          <a:p>
            <a:r>
              <a:rPr lang="en-US" dirty="0"/>
              <a:t>Department Name</a:t>
            </a:r>
          </a:p>
        </p:txBody>
      </p:sp>
    </p:spTree>
    <p:extLst>
      <p:ext uri="{BB962C8B-B14F-4D97-AF65-F5344CB8AC3E}">
        <p14:creationId xmlns:p14="http://schemas.microsoft.com/office/powerpoint/2010/main" val="12659800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asic Text &amp; Image">
    <p:spTree>
      <p:nvGrpSpPr>
        <p:cNvPr id="1" name=""/>
        <p:cNvGrpSpPr/>
        <p:nvPr/>
      </p:nvGrpSpPr>
      <p:grpSpPr>
        <a:xfrm>
          <a:off x="0" y="0"/>
          <a:ext cx="0" cy="0"/>
          <a:chOff x="0" y="0"/>
          <a:chExt cx="0" cy="0"/>
        </a:xfrm>
      </p:grpSpPr>
      <p:sp>
        <p:nvSpPr>
          <p:cNvPr id="6" name="Picture Placeholder 8"/>
          <p:cNvSpPr>
            <a:spLocks noGrp="1"/>
          </p:cNvSpPr>
          <p:nvPr>
            <p:ph type="pic" sz="quarter" idx="13"/>
          </p:nvPr>
        </p:nvSpPr>
        <p:spPr>
          <a:xfrm>
            <a:off x="6618941" y="-2"/>
            <a:ext cx="2525059" cy="5143500"/>
          </a:xfrm>
          <a:prstGeom prst="rect">
            <a:avLst/>
          </a:prstGeom>
        </p:spPr>
        <p:txBody>
          <a:bodyPr/>
          <a:lstStyle/>
          <a:p>
            <a:endParaRPr lang="en-US"/>
          </a:p>
        </p:txBody>
      </p:sp>
      <p:sp>
        <p:nvSpPr>
          <p:cNvPr id="8" name="Title Placeholder 1"/>
          <p:cNvSpPr>
            <a:spLocks noGrp="1"/>
          </p:cNvSpPr>
          <p:nvPr>
            <p:ph type="title"/>
          </p:nvPr>
        </p:nvSpPr>
        <p:spPr>
          <a:xfrm>
            <a:off x="829129" y="0"/>
            <a:ext cx="5548211" cy="760412"/>
          </a:xfrm>
          <a:prstGeom prst="rect">
            <a:avLst/>
          </a:prstGeom>
        </p:spPr>
        <p:txBody>
          <a:bodyPr vert="horz" lIns="91440" tIns="45720" rIns="91440" bIns="45720" rtlCol="0" anchor="ctr">
            <a:normAutofit/>
          </a:bodyPr>
          <a:lstStyle/>
          <a:p>
            <a:r>
              <a:rPr lang="en-US" dirty="0"/>
              <a:t>Click to edit Master title style</a:t>
            </a:r>
          </a:p>
        </p:txBody>
      </p:sp>
      <p:sp>
        <p:nvSpPr>
          <p:cNvPr id="12" name="Subtitle 2"/>
          <p:cNvSpPr>
            <a:spLocks noGrp="1"/>
          </p:cNvSpPr>
          <p:nvPr>
            <p:ph type="subTitle" idx="1"/>
          </p:nvPr>
        </p:nvSpPr>
        <p:spPr>
          <a:xfrm>
            <a:off x="218699" y="976313"/>
            <a:ext cx="6158642" cy="3496794"/>
          </a:xfrm>
        </p:spPr>
        <p:txBody>
          <a:bodyPr/>
          <a:lstStyle>
            <a:lvl1pPr marL="0" indent="0" algn="l">
              <a:buNone/>
              <a:defRPr>
                <a:solidFill>
                  <a:schemeClr val="accent6"/>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7" name="Footer Placeholder 4"/>
          <p:cNvSpPr>
            <a:spLocks noGrp="1"/>
          </p:cNvSpPr>
          <p:nvPr>
            <p:ph type="ftr" sz="quarter" idx="3"/>
          </p:nvPr>
        </p:nvSpPr>
        <p:spPr>
          <a:xfrm>
            <a:off x="218698" y="4796115"/>
            <a:ext cx="4465357" cy="257732"/>
          </a:xfrm>
          <a:prstGeom prst="rect">
            <a:avLst/>
          </a:prstGeom>
        </p:spPr>
        <p:txBody>
          <a:bodyPr vert="horz" lIns="91440" tIns="45720" rIns="91440" bIns="45720" rtlCol="0" anchor="ctr"/>
          <a:lstStyle>
            <a:lvl1pPr algn="l">
              <a:defRPr sz="800">
                <a:solidFill>
                  <a:schemeClr val="accent1"/>
                </a:solidFill>
              </a:defRPr>
            </a:lvl1pPr>
          </a:lstStyle>
          <a:p>
            <a:r>
              <a:rPr lang="en-US" dirty="0"/>
              <a:t>Department Name</a:t>
            </a:r>
          </a:p>
        </p:txBody>
      </p:sp>
    </p:spTree>
    <p:extLst>
      <p:ext uri="{BB962C8B-B14F-4D97-AF65-F5344CB8AC3E}">
        <p14:creationId xmlns:p14="http://schemas.microsoft.com/office/powerpoint/2010/main" val="34227206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Text &amp; Image">
    <p:spTree>
      <p:nvGrpSpPr>
        <p:cNvPr id="1" name=""/>
        <p:cNvGrpSpPr/>
        <p:nvPr/>
      </p:nvGrpSpPr>
      <p:grpSpPr>
        <a:xfrm>
          <a:off x="0" y="0"/>
          <a:ext cx="0" cy="0"/>
          <a:chOff x="0" y="0"/>
          <a:chExt cx="0" cy="0"/>
        </a:xfrm>
      </p:grpSpPr>
      <p:sp>
        <p:nvSpPr>
          <p:cNvPr id="5" name="Picture Placeholder 8"/>
          <p:cNvSpPr>
            <a:spLocks noGrp="1"/>
          </p:cNvSpPr>
          <p:nvPr>
            <p:ph type="pic" sz="quarter" idx="13"/>
          </p:nvPr>
        </p:nvSpPr>
        <p:spPr>
          <a:xfrm>
            <a:off x="6618941" y="-2"/>
            <a:ext cx="2525059" cy="5143500"/>
          </a:xfrm>
          <a:prstGeom prst="rect">
            <a:avLst/>
          </a:prstGeom>
        </p:spPr>
        <p:txBody>
          <a:bodyPr/>
          <a:lstStyle/>
          <a:p>
            <a:endParaRPr lang="en-US"/>
          </a:p>
        </p:txBody>
      </p:sp>
      <p:sp>
        <p:nvSpPr>
          <p:cNvPr id="6" name="Title Placeholder 1"/>
          <p:cNvSpPr>
            <a:spLocks noGrp="1"/>
          </p:cNvSpPr>
          <p:nvPr>
            <p:ph type="title"/>
          </p:nvPr>
        </p:nvSpPr>
        <p:spPr>
          <a:xfrm>
            <a:off x="829129" y="0"/>
            <a:ext cx="5548211" cy="760412"/>
          </a:xfrm>
          <a:prstGeom prst="rect">
            <a:avLst/>
          </a:prstGeom>
        </p:spPr>
        <p:txBody>
          <a:bodyPr vert="horz" lIns="91440" tIns="45720" rIns="91440" bIns="45720" rtlCol="0" anchor="ctr">
            <a:normAutofit/>
          </a:bodyPr>
          <a:lstStyle/>
          <a:p>
            <a:r>
              <a:rPr lang="en-US" dirty="0"/>
              <a:t>Click to edit Master title style</a:t>
            </a:r>
          </a:p>
        </p:txBody>
      </p:sp>
      <p:sp>
        <p:nvSpPr>
          <p:cNvPr id="8" name="Footer Placeholder 4"/>
          <p:cNvSpPr>
            <a:spLocks noGrp="1"/>
          </p:cNvSpPr>
          <p:nvPr>
            <p:ph type="ftr" sz="quarter" idx="3"/>
          </p:nvPr>
        </p:nvSpPr>
        <p:spPr>
          <a:xfrm>
            <a:off x="218698" y="4796115"/>
            <a:ext cx="4465357" cy="257732"/>
          </a:xfrm>
          <a:prstGeom prst="rect">
            <a:avLst/>
          </a:prstGeom>
        </p:spPr>
        <p:txBody>
          <a:bodyPr vert="horz" lIns="91440" tIns="45720" rIns="91440" bIns="45720" rtlCol="0" anchor="ctr"/>
          <a:lstStyle>
            <a:lvl1pPr algn="l">
              <a:defRPr sz="800">
                <a:solidFill>
                  <a:schemeClr val="accent1"/>
                </a:solidFill>
              </a:defRPr>
            </a:lvl1pPr>
          </a:lstStyle>
          <a:p>
            <a:r>
              <a:rPr lang="en-US" dirty="0"/>
              <a:t>Department Name</a:t>
            </a:r>
          </a:p>
        </p:txBody>
      </p:sp>
    </p:spTree>
    <p:extLst>
      <p:ext uri="{BB962C8B-B14F-4D97-AF65-F5344CB8AC3E}">
        <p14:creationId xmlns:p14="http://schemas.microsoft.com/office/powerpoint/2010/main" val="348293821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arolina Blue Closing">
    <p:spTree>
      <p:nvGrpSpPr>
        <p:cNvPr id="1" name=""/>
        <p:cNvGrpSpPr/>
        <p:nvPr/>
      </p:nvGrpSpPr>
      <p:grpSpPr>
        <a:xfrm>
          <a:off x="0" y="0"/>
          <a:ext cx="0" cy="0"/>
          <a:chOff x="0" y="0"/>
          <a:chExt cx="0" cy="0"/>
        </a:xfrm>
      </p:grpSpPr>
      <p:pic>
        <p:nvPicPr>
          <p:cNvPr id="2" name="Picture 1" descr="PPT_Pattern_Carolina_1.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6" y="0"/>
            <a:ext cx="9141968" cy="5143500"/>
          </a:xfrm>
          <a:prstGeom prst="rect">
            <a:avLst/>
          </a:prstGeom>
        </p:spPr>
      </p:pic>
      <p:sp>
        <p:nvSpPr>
          <p:cNvPr id="4" name="Rectangle 3"/>
          <p:cNvSpPr/>
          <p:nvPr userDrawn="1"/>
        </p:nvSpPr>
        <p:spPr>
          <a:xfrm>
            <a:off x="0" y="1794155"/>
            <a:ext cx="9144000" cy="1552015"/>
          </a:xfrm>
          <a:prstGeom prst="rect">
            <a:avLst/>
          </a:prstGeom>
          <a:solidFill>
            <a:schemeClr val="bg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1"/>
              </a:solidFill>
            </a:endParaRPr>
          </a:p>
        </p:txBody>
      </p:sp>
      <p:pic>
        <p:nvPicPr>
          <p:cNvPr id="7" name="Picture 6" descr="UNC_logo_white.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406588" y="2251687"/>
            <a:ext cx="2330824" cy="640126"/>
          </a:xfrm>
          <a:prstGeom prst="rect">
            <a:avLst/>
          </a:prstGeom>
        </p:spPr>
      </p:pic>
    </p:spTree>
    <p:extLst>
      <p:ext uri="{BB962C8B-B14F-4D97-AF65-F5344CB8AC3E}">
        <p14:creationId xmlns:p14="http://schemas.microsoft.com/office/powerpoint/2010/main" val="38552424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Athletic Navy Closing">
    <p:spTree>
      <p:nvGrpSpPr>
        <p:cNvPr id="1" name=""/>
        <p:cNvGrpSpPr/>
        <p:nvPr/>
      </p:nvGrpSpPr>
      <p:grpSpPr>
        <a:xfrm>
          <a:off x="0" y="0"/>
          <a:ext cx="0" cy="0"/>
          <a:chOff x="0" y="0"/>
          <a:chExt cx="0" cy="0"/>
        </a:xfrm>
      </p:grpSpPr>
      <p:pic>
        <p:nvPicPr>
          <p:cNvPr id="5" name="Picture 4" descr="PPT_Pattern_Athletic_1.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9" y="0"/>
            <a:ext cx="9143111" cy="5143500"/>
          </a:xfrm>
          <a:prstGeom prst="rect">
            <a:avLst/>
          </a:prstGeom>
        </p:spPr>
      </p:pic>
      <p:sp>
        <p:nvSpPr>
          <p:cNvPr id="6" name="Rectangle 5"/>
          <p:cNvSpPr/>
          <p:nvPr userDrawn="1"/>
        </p:nvSpPr>
        <p:spPr>
          <a:xfrm>
            <a:off x="0" y="1794155"/>
            <a:ext cx="9144000" cy="1552015"/>
          </a:xfrm>
          <a:prstGeom prst="rect">
            <a:avLst/>
          </a:prstGeom>
          <a:solidFill>
            <a:schemeClr val="bg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1"/>
              </a:solidFill>
            </a:endParaRPr>
          </a:p>
        </p:txBody>
      </p:sp>
      <p:pic>
        <p:nvPicPr>
          <p:cNvPr id="4" name="Picture 3" descr="UNC_logo_white.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406588" y="2251687"/>
            <a:ext cx="2330824" cy="640126"/>
          </a:xfrm>
          <a:prstGeom prst="rect">
            <a:avLst/>
          </a:prstGeom>
        </p:spPr>
      </p:pic>
    </p:spTree>
    <p:extLst>
      <p:ext uri="{BB962C8B-B14F-4D97-AF65-F5344CB8AC3E}">
        <p14:creationId xmlns:p14="http://schemas.microsoft.com/office/powerpoint/2010/main" val="35842717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White Closing">
    <p:spTree>
      <p:nvGrpSpPr>
        <p:cNvPr id="1" name=""/>
        <p:cNvGrpSpPr/>
        <p:nvPr/>
      </p:nvGrpSpPr>
      <p:grpSpPr>
        <a:xfrm>
          <a:off x="0" y="0"/>
          <a:ext cx="0" cy="0"/>
          <a:chOff x="0" y="0"/>
          <a:chExt cx="0" cy="0"/>
        </a:xfrm>
      </p:grpSpPr>
      <p:pic>
        <p:nvPicPr>
          <p:cNvPr id="5" name="Picture 4" descr="PPT_Pattern_White_1.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9" y="0"/>
            <a:ext cx="9143111" cy="5143500"/>
          </a:xfrm>
          <a:prstGeom prst="rect">
            <a:avLst/>
          </a:prstGeom>
        </p:spPr>
      </p:pic>
      <p:sp>
        <p:nvSpPr>
          <p:cNvPr id="7" name="Rectangle 6"/>
          <p:cNvSpPr/>
          <p:nvPr userDrawn="1"/>
        </p:nvSpPr>
        <p:spPr>
          <a:xfrm>
            <a:off x="0" y="1794155"/>
            <a:ext cx="9144000" cy="1552015"/>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1"/>
              </a:solidFill>
            </a:endParaRPr>
          </a:p>
        </p:txBody>
      </p:sp>
      <p:pic>
        <p:nvPicPr>
          <p:cNvPr id="4" name="Picture 3" descr="UNC_logo_white.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406588" y="2251687"/>
            <a:ext cx="2330824" cy="640126"/>
          </a:xfrm>
          <a:prstGeom prst="rect">
            <a:avLst/>
          </a:prstGeom>
        </p:spPr>
      </p:pic>
    </p:spTree>
    <p:extLst>
      <p:ext uri="{BB962C8B-B14F-4D97-AF65-F5344CB8AC3E}">
        <p14:creationId xmlns:p14="http://schemas.microsoft.com/office/powerpoint/2010/main" val="14532028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Athletic Navy Title">
    <p:spTree>
      <p:nvGrpSpPr>
        <p:cNvPr id="1" name=""/>
        <p:cNvGrpSpPr/>
        <p:nvPr/>
      </p:nvGrpSpPr>
      <p:grpSpPr>
        <a:xfrm>
          <a:off x="0" y="0"/>
          <a:ext cx="0" cy="0"/>
          <a:chOff x="0" y="0"/>
          <a:chExt cx="0" cy="0"/>
        </a:xfrm>
      </p:grpSpPr>
      <p:pic>
        <p:nvPicPr>
          <p:cNvPr id="5" name="Picture 4" descr="PPT_Pattern_Athletic_1.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45" y="0"/>
            <a:ext cx="9143111" cy="5143500"/>
          </a:xfrm>
          <a:prstGeom prst="rect">
            <a:avLst/>
          </a:prstGeom>
        </p:spPr>
      </p:pic>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3" name="Footer Placeholder 4"/>
          <p:cNvSpPr>
            <a:spLocks noGrp="1"/>
          </p:cNvSpPr>
          <p:nvPr>
            <p:ph type="ftr" sz="quarter" idx="3"/>
          </p:nvPr>
        </p:nvSpPr>
        <p:spPr>
          <a:xfrm>
            <a:off x="357188" y="2570163"/>
            <a:ext cx="4465357" cy="358308"/>
          </a:xfrm>
          <a:prstGeom prst="rect">
            <a:avLst/>
          </a:prstGeom>
        </p:spPr>
        <p:txBody>
          <a:bodyPr vert="horz" lIns="91440" tIns="45720" rIns="91440" bIns="45720" rtlCol="0" anchor="ctr"/>
          <a:lstStyle>
            <a:lvl1pPr algn="l">
              <a:defRPr sz="1600">
                <a:solidFill>
                  <a:schemeClr val="accent1"/>
                </a:solidFill>
              </a:defRPr>
            </a:lvl1pPr>
          </a:lstStyle>
          <a:p>
            <a:r>
              <a:rPr lang="en-US" dirty="0"/>
              <a:t>Department Name</a:t>
            </a:r>
          </a:p>
        </p:txBody>
      </p:sp>
      <p:pic>
        <p:nvPicPr>
          <p:cNvPr id="4" name="Picture 3" descr="UNC_logo_white.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09482" y="4194381"/>
            <a:ext cx="2151530" cy="590886"/>
          </a:xfrm>
          <a:prstGeom prst="rect">
            <a:avLst/>
          </a:prstGeom>
        </p:spPr>
      </p:pic>
    </p:spTree>
    <p:extLst>
      <p:ext uri="{BB962C8B-B14F-4D97-AF65-F5344CB8AC3E}">
        <p14:creationId xmlns:p14="http://schemas.microsoft.com/office/powerpoint/2010/main" val="3961582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White Title">
    <p:spTree>
      <p:nvGrpSpPr>
        <p:cNvPr id="1" name=""/>
        <p:cNvGrpSpPr/>
        <p:nvPr/>
      </p:nvGrpSpPr>
      <p:grpSpPr>
        <a:xfrm>
          <a:off x="0" y="0"/>
          <a:ext cx="0" cy="0"/>
          <a:chOff x="0" y="0"/>
          <a:chExt cx="0" cy="0"/>
        </a:xfrm>
      </p:grpSpPr>
      <p:pic>
        <p:nvPicPr>
          <p:cNvPr id="5" name="Picture 4" descr="PPT_Pattern_White_1.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45" y="0"/>
            <a:ext cx="9143111" cy="5143500"/>
          </a:xfrm>
          <a:prstGeom prst="rect">
            <a:avLst/>
          </a:prstGeom>
        </p:spPr>
      </p:pic>
      <p:sp>
        <p:nvSpPr>
          <p:cNvPr id="2" name="Title 1"/>
          <p:cNvSpPr>
            <a:spLocks noGrp="1"/>
          </p:cNvSpPr>
          <p:nvPr>
            <p:ph type="title"/>
          </p:nvPr>
        </p:nvSpPr>
        <p:spPr/>
        <p:txBody>
          <a:bodyPr/>
          <a:lstStyle/>
          <a:p>
            <a:r>
              <a:rPr lang="en-US"/>
              <a:t>Click to edit Master title style</a:t>
            </a:r>
          </a:p>
        </p:txBody>
      </p:sp>
      <p:sp>
        <p:nvSpPr>
          <p:cNvPr id="3" name="Footer Placeholder 4"/>
          <p:cNvSpPr>
            <a:spLocks noGrp="1"/>
          </p:cNvSpPr>
          <p:nvPr>
            <p:ph type="ftr" sz="quarter" idx="3"/>
          </p:nvPr>
        </p:nvSpPr>
        <p:spPr>
          <a:xfrm>
            <a:off x="357188" y="2570163"/>
            <a:ext cx="4465357" cy="358308"/>
          </a:xfrm>
          <a:prstGeom prst="rect">
            <a:avLst/>
          </a:prstGeom>
        </p:spPr>
        <p:txBody>
          <a:bodyPr vert="horz" lIns="91440" tIns="45720" rIns="91440" bIns="45720" rtlCol="0" anchor="ctr"/>
          <a:lstStyle>
            <a:lvl1pPr algn="l">
              <a:defRPr sz="1600">
                <a:solidFill>
                  <a:schemeClr val="tx2"/>
                </a:solidFill>
              </a:defRPr>
            </a:lvl1pPr>
          </a:lstStyle>
          <a:p>
            <a:r>
              <a:rPr lang="en-US" dirty="0"/>
              <a:t>Department Name</a:t>
            </a:r>
          </a:p>
        </p:txBody>
      </p:sp>
      <p:pic>
        <p:nvPicPr>
          <p:cNvPr id="4" name="Picture 3" descr="UNC_logo_RGB.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09482" y="4194381"/>
            <a:ext cx="2151530" cy="590886"/>
          </a:xfrm>
          <a:prstGeom prst="rect">
            <a:avLst/>
          </a:prstGeom>
        </p:spPr>
      </p:pic>
    </p:spTree>
    <p:extLst>
      <p:ext uri="{BB962C8B-B14F-4D97-AF65-F5344CB8AC3E}">
        <p14:creationId xmlns:p14="http://schemas.microsoft.com/office/powerpoint/2010/main" val="33287862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arolina Blue Divider">
    <p:spTree>
      <p:nvGrpSpPr>
        <p:cNvPr id="1" name=""/>
        <p:cNvGrpSpPr/>
        <p:nvPr/>
      </p:nvGrpSpPr>
      <p:grpSpPr>
        <a:xfrm>
          <a:off x="0" y="0"/>
          <a:ext cx="0" cy="0"/>
          <a:chOff x="0" y="0"/>
          <a:chExt cx="0" cy="0"/>
        </a:xfrm>
      </p:grpSpPr>
      <p:pic>
        <p:nvPicPr>
          <p:cNvPr id="5" name="Picture 4" descr="PPT_Pattern_Carolina_1.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6" y="0"/>
            <a:ext cx="9141968" cy="5143500"/>
          </a:xfrm>
          <a:prstGeom prst="rect">
            <a:avLst/>
          </a:prstGeom>
        </p:spPr>
      </p:pic>
      <p:sp>
        <p:nvSpPr>
          <p:cNvPr id="3" name="Title 1"/>
          <p:cNvSpPr>
            <a:spLocks noGrp="1"/>
          </p:cNvSpPr>
          <p:nvPr>
            <p:ph type="ctrTitle" hasCustomPrompt="1"/>
          </p:nvPr>
        </p:nvSpPr>
        <p:spPr>
          <a:xfrm>
            <a:off x="371927" y="353786"/>
            <a:ext cx="8400143" cy="2213202"/>
          </a:xfrm>
          <a:prstGeom prst="rect">
            <a:avLst/>
          </a:prstGeom>
        </p:spPr>
        <p:txBody>
          <a:bodyPr anchor="b" anchorCtr="0">
            <a:noAutofit/>
          </a:bodyPr>
          <a:lstStyle>
            <a:lvl1pPr algn="ctr">
              <a:defRPr sz="4800" b="0" i="0">
                <a:solidFill>
                  <a:schemeClr val="bg1"/>
                </a:solidFill>
                <a:latin typeface="+mj-lt"/>
              </a:defRPr>
            </a:lvl1pPr>
          </a:lstStyle>
          <a:p>
            <a:r>
              <a:rPr lang="en-US" dirty="0"/>
              <a:t>Click To Edit Master Title Style</a:t>
            </a:r>
          </a:p>
        </p:txBody>
      </p:sp>
      <p:sp>
        <p:nvSpPr>
          <p:cNvPr id="4" name="Subtitle 2"/>
          <p:cNvSpPr>
            <a:spLocks noGrp="1"/>
          </p:cNvSpPr>
          <p:nvPr>
            <p:ph type="subTitle" idx="1"/>
          </p:nvPr>
        </p:nvSpPr>
        <p:spPr>
          <a:xfrm>
            <a:off x="361949" y="2566987"/>
            <a:ext cx="8410121" cy="2204583"/>
          </a:xfrm>
          <a:prstGeom prst="rect">
            <a:avLst/>
          </a:prstGeom>
        </p:spPr>
        <p:txBody>
          <a:bodyPr/>
          <a:lstStyle>
            <a:lvl1pPr marL="0" indent="0" algn="ctr">
              <a:lnSpc>
                <a:spcPct val="100000"/>
              </a:lnSpc>
              <a:spcBef>
                <a:spcPts val="300"/>
              </a:spcBef>
              <a:buNone/>
              <a:defRPr sz="2800" b="1">
                <a:solidFill>
                  <a:srgbClr val="13294B"/>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a:t>
            </a:r>
          </a:p>
          <a:p>
            <a:r>
              <a:rPr lang="en-US" dirty="0"/>
              <a:t>subtitle style</a:t>
            </a:r>
          </a:p>
        </p:txBody>
      </p:sp>
    </p:spTree>
    <p:extLst>
      <p:ext uri="{BB962C8B-B14F-4D97-AF65-F5344CB8AC3E}">
        <p14:creationId xmlns:p14="http://schemas.microsoft.com/office/powerpoint/2010/main" val="38303643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thletic Navy Divider">
    <p:spTree>
      <p:nvGrpSpPr>
        <p:cNvPr id="1" name=""/>
        <p:cNvGrpSpPr/>
        <p:nvPr/>
      </p:nvGrpSpPr>
      <p:grpSpPr>
        <a:xfrm>
          <a:off x="0" y="0"/>
          <a:ext cx="0" cy="0"/>
          <a:chOff x="0" y="0"/>
          <a:chExt cx="0" cy="0"/>
        </a:xfrm>
      </p:grpSpPr>
      <p:pic>
        <p:nvPicPr>
          <p:cNvPr id="2" name="Picture 1" descr="PPT_Pattern_Athletic_1.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45" y="0"/>
            <a:ext cx="9143111" cy="5143500"/>
          </a:xfrm>
          <a:prstGeom prst="rect">
            <a:avLst/>
          </a:prstGeom>
        </p:spPr>
      </p:pic>
      <p:sp>
        <p:nvSpPr>
          <p:cNvPr id="6" name="Title 1"/>
          <p:cNvSpPr>
            <a:spLocks noGrp="1"/>
          </p:cNvSpPr>
          <p:nvPr>
            <p:ph type="ctrTitle" hasCustomPrompt="1"/>
          </p:nvPr>
        </p:nvSpPr>
        <p:spPr>
          <a:xfrm>
            <a:off x="371927" y="353786"/>
            <a:ext cx="8400143" cy="2213202"/>
          </a:xfrm>
          <a:prstGeom prst="rect">
            <a:avLst/>
          </a:prstGeom>
        </p:spPr>
        <p:txBody>
          <a:bodyPr anchor="b" anchorCtr="0">
            <a:noAutofit/>
          </a:bodyPr>
          <a:lstStyle>
            <a:lvl1pPr algn="ctr">
              <a:defRPr sz="4800" b="0" i="0">
                <a:solidFill>
                  <a:schemeClr val="bg1"/>
                </a:solidFill>
                <a:latin typeface="+mj-lt"/>
              </a:defRPr>
            </a:lvl1pPr>
          </a:lstStyle>
          <a:p>
            <a:r>
              <a:rPr lang="en-US" dirty="0"/>
              <a:t>Click To Edit Master Title Style</a:t>
            </a:r>
          </a:p>
        </p:txBody>
      </p:sp>
      <p:sp>
        <p:nvSpPr>
          <p:cNvPr id="7" name="Subtitle 2"/>
          <p:cNvSpPr>
            <a:spLocks noGrp="1"/>
          </p:cNvSpPr>
          <p:nvPr>
            <p:ph type="subTitle" idx="1"/>
          </p:nvPr>
        </p:nvSpPr>
        <p:spPr>
          <a:xfrm>
            <a:off x="361949" y="2566987"/>
            <a:ext cx="8410121" cy="2204583"/>
          </a:xfrm>
          <a:prstGeom prst="rect">
            <a:avLst/>
          </a:prstGeom>
        </p:spPr>
        <p:txBody>
          <a:bodyPr/>
          <a:lstStyle>
            <a:lvl1pPr marL="0" indent="0" algn="ctr">
              <a:lnSpc>
                <a:spcPct val="100000"/>
              </a:lnSpc>
              <a:spcBef>
                <a:spcPts val="300"/>
              </a:spcBef>
              <a:buNone/>
              <a:defRPr sz="28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a:t>
            </a:r>
          </a:p>
          <a:p>
            <a:r>
              <a:rPr lang="en-US" dirty="0"/>
              <a:t>subtitle style</a:t>
            </a:r>
          </a:p>
        </p:txBody>
      </p:sp>
    </p:spTree>
    <p:extLst>
      <p:ext uri="{BB962C8B-B14F-4D97-AF65-F5344CB8AC3E}">
        <p14:creationId xmlns:p14="http://schemas.microsoft.com/office/powerpoint/2010/main" val="25846699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White Divider">
    <p:spTree>
      <p:nvGrpSpPr>
        <p:cNvPr id="1" name=""/>
        <p:cNvGrpSpPr/>
        <p:nvPr/>
      </p:nvGrpSpPr>
      <p:grpSpPr>
        <a:xfrm>
          <a:off x="0" y="0"/>
          <a:ext cx="0" cy="0"/>
          <a:chOff x="0" y="0"/>
          <a:chExt cx="0" cy="0"/>
        </a:xfrm>
      </p:grpSpPr>
      <p:pic>
        <p:nvPicPr>
          <p:cNvPr id="3" name="Picture 2" descr="PPT_Pattern_White_1.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45" y="0"/>
            <a:ext cx="9143111" cy="5143500"/>
          </a:xfrm>
          <a:prstGeom prst="rect">
            <a:avLst/>
          </a:prstGeom>
        </p:spPr>
      </p:pic>
      <p:sp>
        <p:nvSpPr>
          <p:cNvPr id="4" name="Subtitle 2"/>
          <p:cNvSpPr>
            <a:spLocks noGrp="1"/>
          </p:cNvSpPr>
          <p:nvPr>
            <p:ph type="subTitle" idx="1"/>
          </p:nvPr>
        </p:nvSpPr>
        <p:spPr>
          <a:xfrm>
            <a:off x="361949" y="2566987"/>
            <a:ext cx="8410121" cy="2204583"/>
          </a:xfrm>
          <a:prstGeom prst="rect">
            <a:avLst/>
          </a:prstGeom>
        </p:spPr>
        <p:txBody>
          <a:bodyPr/>
          <a:lstStyle>
            <a:lvl1pPr marL="0" indent="0" algn="ctr">
              <a:lnSpc>
                <a:spcPct val="100000"/>
              </a:lnSpc>
              <a:spcBef>
                <a:spcPts val="300"/>
              </a:spcBef>
              <a:buNone/>
              <a:defRPr sz="28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a:t>
            </a:r>
          </a:p>
          <a:p>
            <a:r>
              <a:rPr lang="en-US" dirty="0"/>
              <a:t>subtitle style</a:t>
            </a:r>
          </a:p>
        </p:txBody>
      </p:sp>
      <p:sp>
        <p:nvSpPr>
          <p:cNvPr id="5" name="Title 1"/>
          <p:cNvSpPr>
            <a:spLocks noGrp="1"/>
          </p:cNvSpPr>
          <p:nvPr>
            <p:ph type="ctrTitle" hasCustomPrompt="1"/>
          </p:nvPr>
        </p:nvSpPr>
        <p:spPr>
          <a:xfrm>
            <a:off x="371927" y="353786"/>
            <a:ext cx="8400143" cy="2213202"/>
          </a:xfrm>
          <a:prstGeom prst="rect">
            <a:avLst/>
          </a:prstGeom>
        </p:spPr>
        <p:txBody>
          <a:bodyPr anchor="b" anchorCtr="0">
            <a:noAutofit/>
          </a:bodyPr>
          <a:lstStyle>
            <a:lvl1pPr algn="ctr">
              <a:defRPr sz="4800" b="0" i="0">
                <a:solidFill>
                  <a:schemeClr val="tx2"/>
                </a:solidFill>
                <a:latin typeface="+mj-lt"/>
              </a:defRPr>
            </a:lvl1pPr>
          </a:lstStyle>
          <a:p>
            <a:r>
              <a:rPr lang="en-US" dirty="0"/>
              <a:t>Click To Edit Master Title Style</a:t>
            </a:r>
          </a:p>
        </p:txBody>
      </p:sp>
    </p:spTree>
    <p:extLst>
      <p:ext uri="{BB962C8B-B14F-4D97-AF65-F5344CB8AC3E}">
        <p14:creationId xmlns:p14="http://schemas.microsoft.com/office/powerpoint/2010/main" val="8508053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asic Text">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18698" y="976313"/>
            <a:ext cx="8717735" cy="3496794"/>
          </a:xfrm>
        </p:spPr>
        <p:txBody>
          <a:bodyPr/>
          <a:lstStyle>
            <a:lvl1pPr marL="0" indent="0" algn="l">
              <a:buNone/>
              <a:defRPr>
                <a:solidFill>
                  <a:schemeClr val="accent6"/>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11" name="Title Placeholder 1"/>
          <p:cNvSpPr>
            <a:spLocks noGrp="1"/>
          </p:cNvSpPr>
          <p:nvPr>
            <p:ph type="title"/>
          </p:nvPr>
        </p:nvSpPr>
        <p:spPr>
          <a:xfrm>
            <a:off x="829129" y="0"/>
            <a:ext cx="8107304" cy="760412"/>
          </a:xfrm>
          <a:prstGeom prst="rect">
            <a:avLst/>
          </a:prstGeom>
        </p:spPr>
        <p:txBody>
          <a:bodyPr vert="horz" lIns="91440" tIns="45720" rIns="91440" bIns="45720" rtlCol="0" anchor="ctr">
            <a:normAutofit/>
          </a:bodyPr>
          <a:lstStyle/>
          <a:p>
            <a:r>
              <a:rPr lang="en-US" dirty="0"/>
              <a:t>Click to edit Master title style</a:t>
            </a:r>
          </a:p>
        </p:txBody>
      </p:sp>
      <p:sp>
        <p:nvSpPr>
          <p:cNvPr id="8" name="Slide Number Placeholder 3"/>
          <p:cNvSpPr>
            <a:spLocks noGrp="1"/>
          </p:cNvSpPr>
          <p:nvPr>
            <p:ph type="sldNum" sz="quarter" idx="4"/>
          </p:nvPr>
        </p:nvSpPr>
        <p:spPr>
          <a:xfrm>
            <a:off x="8555433" y="4796116"/>
            <a:ext cx="381000" cy="257732"/>
          </a:xfrm>
          <a:prstGeom prst="rect">
            <a:avLst/>
          </a:prstGeom>
        </p:spPr>
        <p:txBody>
          <a:bodyPr/>
          <a:lstStyle>
            <a:lvl1pPr algn="r">
              <a:defRPr sz="800"/>
            </a:lvl1pPr>
          </a:lstStyle>
          <a:p>
            <a:fld id="{263E268E-DA18-874E-8CBA-6F80F366F288}" type="slidenum">
              <a:rPr lang="en-US" smtClean="0"/>
              <a:pPr/>
              <a:t>‹#›</a:t>
            </a:fld>
            <a:endParaRPr lang="en-US" dirty="0"/>
          </a:p>
        </p:txBody>
      </p:sp>
    </p:spTree>
    <p:extLst>
      <p:ext uri="{BB962C8B-B14F-4D97-AF65-F5344CB8AC3E}">
        <p14:creationId xmlns:p14="http://schemas.microsoft.com/office/powerpoint/2010/main" val="27853170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Slide Number Placeholder 3"/>
          <p:cNvSpPr>
            <a:spLocks noGrp="1"/>
          </p:cNvSpPr>
          <p:nvPr>
            <p:ph type="sldNum" sz="quarter" idx="4"/>
          </p:nvPr>
        </p:nvSpPr>
        <p:spPr>
          <a:xfrm>
            <a:off x="8555433" y="4796116"/>
            <a:ext cx="381000" cy="257732"/>
          </a:xfrm>
          <a:prstGeom prst="rect">
            <a:avLst/>
          </a:prstGeom>
        </p:spPr>
        <p:txBody>
          <a:bodyPr/>
          <a:lstStyle>
            <a:lvl1pPr algn="r">
              <a:defRPr sz="800"/>
            </a:lvl1pPr>
          </a:lstStyle>
          <a:p>
            <a:fld id="{263E268E-DA18-874E-8CBA-6F80F366F288}" type="slidenum">
              <a:rPr lang="en-US" smtClean="0"/>
              <a:pPr/>
              <a:t>‹#›</a:t>
            </a:fld>
            <a:endParaRPr lang="en-US" dirty="0"/>
          </a:p>
        </p:txBody>
      </p:sp>
    </p:spTree>
    <p:extLst>
      <p:ext uri="{BB962C8B-B14F-4D97-AF65-F5344CB8AC3E}">
        <p14:creationId xmlns:p14="http://schemas.microsoft.com/office/powerpoint/2010/main" val="24800373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 Column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Content Placeholder 2"/>
          <p:cNvSpPr>
            <a:spLocks noGrp="1"/>
          </p:cNvSpPr>
          <p:nvPr>
            <p:ph idx="12"/>
          </p:nvPr>
        </p:nvSpPr>
        <p:spPr>
          <a:xfrm>
            <a:off x="4726680" y="976313"/>
            <a:ext cx="4211358" cy="35284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2"/>
          <p:cNvSpPr>
            <a:spLocks noGrp="1"/>
          </p:cNvSpPr>
          <p:nvPr>
            <p:ph idx="13"/>
          </p:nvPr>
        </p:nvSpPr>
        <p:spPr>
          <a:xfrm>
            <a:off x="218698" y="976313"/>
            <a:ext cx="4211358" cy="35284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3"/>
          <p:cNvSpPr>
            <a:spLocks noGrp="1"/>
          </p:cNvSpPr>
          <p:nvPr>
            <p:ph type="sldNum" sz="quarter" idx="4"/>
          </p:nvPr>
        </p:nvSpPr>
        <p:spPr>
          <a:xfrm>
            <a:off x="8555433" y="4796116"/>
            <a:ext cx="381000" cy="257732"/>
          </a:xfrm>
          <a:prstGeom prst="rect">
            <a:avLst/>
          </a:prstGeom>
        </p:spPr>
        <p:txBody>
          <a:bodyPr/>
          <a:lstStyle>
            <a:lvl1pPr algn="r">
              <a:defRPr sz="800"/>
            </a:lvl1pPr>
          </a:lstStyle>
          <a:p>
            <a:fld id="{263E268E-DA18-874E-8CBA-6F80F366F288}" type="slidenum">
              <a:rPr lang="en-US" smtClean="0"/>
              <a:pPr/>
              <a:t>‹#›</a:t>
            </a:fld>
            <a:endParaRPr lang="en-US" dirty="0"/>
          </a:p>
        </p:txBody>
      </p:sp>
    </p:spTree>
    <p:extLst>
      <p:ext uri="{BB962C8B-B14F-4D97-AF65-F5344CB8AC3E}">
        <p14:creationId xmlns:p14="http://schemas.microsoft.com/office/powerpoint/2010/main" val="198958492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slideLayout" Target="../slideLayouts/slideLayout5.xml"/><Relationship Id="rId1" Type="http://schemas.openxmlformats.org/officeDocument/2006/relationships/slideLayout" Target="../slideLayouts/slideLayout4.xml"/><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slideLayout" Target="../slideLayouts/slideLayout9.xml"/><Relationship Id="rId7" Type="http://schemas.openxmlformats.org/officeDocument/2006/relationships/image" Target="../media/image7.png"/><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image" Target="../media/image6.jpg"/><Relationship Id="rId5" Type="http://schemas.openxmlformats.org/officeDocument/2006/relationships/theme" Target="../theme/theme3.xml"/><Relationship Id="rId4" Type="http://schemas.openxmlformats.org/officeDocument/2006/relationships/slideLayout" Target="../slideLayouts/slideLayout10.xml"/><Relationship Id="rId9" Type="http://schemas.openxmlformats.org/officeDocument/2006/relationships/image" Target="../media/image9.png"/></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image" Target="../media/image7.png"/><Relationship Id="rId5" Type="http://schemas.openxmlformats.org/officeDocument/2006/relationships/image" Target="../media/image6.jpg"/><Relationship Id="rId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slideLayout" Target="../slideLayouts/slideLayout15.xml"/><Relationship Id="rId1" Type="http://schemas.openxmlformats.org/officeDocument/2006/relationships/slideLayout" Target="../slideLayouts/slideLayout14.xml"/><Relationship Id="rId4" Type="http://schemas.openxmlformats.org/officeDocument/2006/relationships/theme" Target="../theme/theme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57188" y="348323"/>
            <a:ext cx="6538165" cy="2221839"/>
          </a:xfrm>
          <a:prstGeom prst="rect">
            <a:avLst/>
          </a:prstGeom>
        </p:spPr>
        <p:txBody>
          <a:bodyPr vert="horz" lIns="91440" tIns="45720" rIns="91440" bIns="45720" rtlCol="0" anchor="t" anchorCtr="0">
            <a:normAutofit/>
          </a:bodyPr>
          <a:lstStyle/>
          <a:p>
            <a:r>
              <a:rPr lang="en-US" dirty="0"/>
              <a:t>Click to edit Master title style</a:t>
            </a:r>
          </a:p>
        </p:txBody>
      </p:sp>
    </p:spTree>
    <p:extLst>
      <p:ext uri="{BB962C8B-B14F-4D97-AF65-F5344CB8AC3E}">
        <p14:creationId xmlns:p14="http://schemas.microsoft.com/office/powerpoint/2010/main" val="3101452737"/>
      </p:ext>
    </p:extLst>
  </p:cSld>
  <p:clrMap bg1="lt1" tx1="dk1" bg2="lt2" tx2="dk2" accent1="accent1" accent2="accent2" accent3="accent3" accent4="accent4" accent5="accent5" accent6="accent6" hlink="hlink" folHlink="folHlink"/>
  <p:sldLayoutIdLst>
    <p:sldLayoutId id="2147493498" r:id="rId1"/>
    <p:sldLayoutId id="2147493499" r:id="rId2"/>
    <p:sldLayoutId id="2147493500" r:id="rId3"/>
  </p:sldLayoutIdLst>
  <p:hf hdr="0" dt="0"/>
  <p:txStyles>
    <p:titleStyle>
      <a:lvl1pPr algn="l"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 name="Title Placeholder 1"/>
          <p:cNvSpPr>
            <a:spLocks noGrp="1"/>
          </p:cNvSpPr>
          <p:nvPr>
            <p:ph type="title"/>
          </p:nvPr>
        </p:nvSpPr>
        <p:spPr>
          <a:xfrm>
            <a:off x="361950" y="1304552"/>
            <a:ext cx="8437336" cy="1262435"/>
          </a:xfrm>
          <a:prstGeom prst="rect">
            <a:avLst/>
          </a:prstGeom>
        </p:spPr>
        <p:txBody>
          <a:bodyPr vert="horz" lIns="91440" tIns="45720" rIns="91440" bIns="45720" rtlCol="0" anchor="b" anchorCtr="0">
            <a:normAutofit/>
          </a:bodyPr>
          <a:lstStyle/>
          <a:p>
            <a:r>
              <a:rPr lang="en-US" dirty="0"/>
              <a:t>Click to edit Master title style</a:t>
            </a:r>
          </a:p>
        </p:txBody>
      </p:sp>
    </p:spTree>
    <p:extLst>
      <p:ext uri="{BB962C8B-B14F-4D97-AF65-F5344CB8AC3E}">
        <p14:creationId xmlns:p14="http://schemas.microsoft.com/office/powerpoint/2010/main" val="3983934668"/>
      </p:ext>
    </p:extLst>
  </p:cSld>
  <p:clrMap bg1="lt1" tx1="dk1" bg2="lt2" tx2="dk2" accent1="accent1" accent2="accent2" accent3="accent3" accent4="accent4" accent5="accent5" accent6="accent6" hlink="hlink" folHlink="folHlink"/>
  <p:sldLayoutIdLst>
    <p:sldLayoutId id="2147493491" r:id="rId1"/>
    <p:sldLayoutId id="2147493466" r:id="rId2"/>
    <p:sldLayoutId id="2147493485" r:id="rId3"/>
  </p:sldLayoutIdLst>
  <p:hf hdr="0" dt="0"/>
  <p:txStyles>
    <p:titleStyle>
      <a:lvl1pPr algn="ctr" defTabSz="457200" rtl="0" eaLnBrk="1" latinLnBrk="0" hangingPunct="1">
        <a:spcBef>
          <a:spcPct val="0"/>
        </a:spcBef>
        <a:buNone/>
        <a:defRPr sz="4800" i="0" kern="1200">
          <a:solidFill>
            <a:schemeClr val="bg1"/>
          </a:solidFill>
          <a:latin typeface="+mj-lt"/>
          <a:ea typeface="+mj-ea"/>
          <a:cs typeface="Cambria"/>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4" name="Picture 3" descr="PPT_Pattern_White_2.jpg"/>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889" y="-2"/>
            <a:ext cx="9143111" cy="5143500"/>
          </a:xfrm>
          <a:prstGeom prst="rect">
            <a:avLst/>
          </a:prstGeom>
        </p:spPr>
      </p:pic>
      <p:sp>
        <p:nvSpPr>
          <p:cNvPr id="2" name="Title Placeholder 1"/>
          <p:cNvSpPr>
            <a:spLocks noGrp="1"/>
          </p:cNvSpPr>
          <p:nvPr>
            <p:ph type="title"/>
          </p:nvPr>
        </p:nvSpPr>
        <p:spPr>
          <a:xfrm>
            <a:off x="829129" y="0"/>
            <a:ext cx="8107304" cy="760412"/>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218697" y="976313"/>
            <a:ext cx="8717736" cy="3481294"/>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10" name="Group 9"/>
          <p:cNvGrpSpPr/>
          <p:nvPr userDrawn="1"/>
        </p:nvGrpSpPr>
        <p:grpSpPr>
          <a:xfrm>
            <a:off x="-1" y="-1"/>
            <a:ext cx="769471" cy="759849"/>
            <a:chOff x="8082642" y="2902408"/>
            <a:chExt cx="771072" cy="761430"/>
          </a:xfrm>
        </p:grpSpPr>
        <p:sp>
          <p:nvSpPr>
            <p:cNvPr id="9" name="Rectangle 8"/>
            <p:cNvSpPr/>
            <p:nvPr userDrawn="1"/>
          </p:nvSpPr>
          <p:spPr>
            <a:xfrm>
              <a:off x="8082642" y="2902408"/>
              <a:ext cx="771072" cy="76143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 name="Picture 6" descr="Old_Well.png"/>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rot="10800000" flipH="1" flipV="1">
              <a:off x="8295881" y="3068879"/>
              <a:ext cx="344594" cy="428488"/>
            </a:xfrm>
            <a:prstGeom prst="rect">
              <a:avLst/>
            </a:prstGeom>
          </p:spPr>
        </p:pic>
      </p:grpSp>
      <p:cxnSp>
        <p:nvCxnSpPr>
          <p:cNvPr id="12" name="Straight Connector 11"/>
          <p:cNvCxnSpPr/>
          <p:nvPr userDrawn="1"/>
        </p:nvCxnSpPr>
        <p:spPr>
          <a:xfrm>
            <a:off x="-1" y="760412"/>
            <a:ext cx="9144001"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1" name="Footer Placeholder 4"/>
          <p:cNvSpPr>
            <a:spLocks noGrp="1"/>
          </p:cNvSpPr>
          <p:nvPr>
            <p:ph type="ftr" sz="quarter" idx="3"/>
          </p:nvPr>
        </p:nvSpPr>
        <p:spPr>
          <a:xfrm>
            <a:off x="218698" y="4796115"/>
            <a:ext cx="4465357" cy="257732"/>
          </a:xfrm>
          <a:prstGeom prst="rect">
            <a:avLst/>
          </a:prstGeom>
        </p:spPr>
        <p:txBody>
          <a:bodyPr vert="horz" lIns="91440" tIns="45720" rIns="91440" bIns="45720" rtlCol="0" anchor="ctr"/>
          <a:lstStyle>
            <a:lvl1pPr algn="l">
              <a:defRPr sz="800">
                <a:solidFill>
                  <a:schemeClr val="accent1"/>
                </a:solidFill>
              </a:defRPr>
            </a:lvl1pPr>
          </a:lstStyle>
          <a:p>
            <a:r>
              <a:rPr lang="en-US" dirty="0"/>
              <a:t>Department Name</a:t>
            </a:r>
          </a:p>
        </p:txBody>
      </p:sp>
      <p:sp>
        <p:nvSpPr>
          <p:cNvPr id="13" name="Slide Number Placeholder 3"/>
          <p:cNvSpPr>
            <a:spLocks noGrp="1"/>
          </p:cNvSpPr>
          <p:nvPr>
            <p:ph type="sldNum" sz="quarter" idx="4"/>
          </p:nvPr>
        </p:nvSpPr>
        <p:spPr>
          <a:xfrm>
            <a:off x="8555433" y="4796116"/>
            <a:ext cx="381000" cy="257732"/>
          </a:xfrm>
          <a:prstGeom prst="rect">
            <a:avLst/>
          </a:prstGeom>
        </p:spPr>
        <p:txBody>
          <a:bodyPr/>
          <a:lstStyle>
            <a:lvl1pPr algn="r">
              <a:defRPr sz="800"/>
            </a:lvl1pPr>
          </a:lstStyle>
          <a:p>
            <a:fld id="{263E268E-DA18-874E-8CBA-6F80F366F288}" type="slidenum">
              <a:rPr lang="en-US" smtClean="0"/>
              <a:pPr/>
              <a:t>‹#›</a:t>
            </a:fld>
            <a:endParaRPr lang="en-US" dirty="0"/>
          </a:p>
        </p:txBody>
      </p:sp>
      <p:pic>
        <p:nvPicPr>
          <p:cNvPr id="17" name="Picture 16">
            <a:extLst>
              <a:ext uri="{FF2B5EF4-FFF2-40B4-BE49-F238E27FC236}">
                <a16:creationId xmlns:a16="http://schemas.microsoft.com/office/drawing/2014/main" id="{AFEFDB03-09F5-4424-B5B8-F63E5DF0DE78}"/>
              </a:ext>
            </a:extLst>
          </p:cNvPr>
          <p:cNvPicPr>
            <a:picLocks noChangeAspect="1"/>
          </p:cNvPicPr>
          <p:nvPr userDrawn="1"/>
        </p:nvPicPr>
        <p:blipFill rotWithShape="1">
          <a:blip r:embed="rId8"/>
          <a:srcRect r="46667"/>
          <a:stretch/>
        </p:blipFill>
        <p:spPr>
          <a:xfrm>
            <a:off x="218698" y="4792187"/>
            <a:ext cx="1272172" cy="262389"/>
          </a:xfrm>
          <a:prstGeom prst="rect">
            <a:avLst/>
          </a:prstGeom>
        </p:spPr>
      </p:pic>
      <p:pic>
        <p:nvPicPr>
          <p:cNvPr id="18" name="Picture 17">
            <a:extLst>
              <a:ext uri="{FF2B5EF4-FFF2-40B4-BE49-F238E27FC236}">
                <a16:creationId xmlns:a16="http://schemas.microsoft.com/office/drawing/2014/main" id="{EFD25A4F-ABA4-4876-B460-F72FF53F4394}"/>
              </a:ext>
            </a:extLst>
          </p:cNvPr>
          <p:cNvPicPr>
            <a:picLocks noChangeAspect="1"/>
          </p:cNvPicPr>
          <p:nvPr userDrawn="1"/>
        </p:nvPicPr>
        <p:blipFill rotWithShape="1">
          <a:blip r:embed="rId8"/>
          <a:srcRect l="83333" t="-1497" r="-3334"/>
          <a:stretch/>
        </p:blipFill>
        <p:spPr>
          <a:xfrm>
            <a:off x="8078356" y="4787529"/>
            <a:ext cx="477077" cy="266318"/>
          </a:xfrm>
          <a:prstGeom prst="rect">
            <a:avLst/>
          </a:prstGeom>
        </p:spPr>
      </p:pic>
      <p:pic>
        <p:nvPicPr>
          <p:cNvPr id="6" name="Picture 5">
            <a:extLst>
              <a:ext uri="{FF2B5EF4-FFF2-40B4-BE49-F238E27FC236}">
                <a16:creationId xmlns:a16="http://schemas.microsoft.com/office/drawing/2014/main" id="{EA71E9F4-1DA1-4254-A508-2C381FBF708C}"/>
              </a:ext>
            </a:extLst>
          </p:cNvPr>
          <p:cNvPicPr>
            <a:picLocks noChangeAspect="1"/>
          </p:cNvPicPr>
          <p:nvPr userDrawn="1"/>
        </p:nvPicPr>
        <p:blipFill rotWithShape="1">
          <a:blip r:embed="rId9"/>
          <a:srcRect t="32235" b="32236"/>
          <a:stretch/>
        </p:blipFill>
        <p:spPr>
          <a:xfrm>
            <a:off x="4124978" y="4761633"/>
            <a:ext cx="904221" cy="321262"/>
          </a:xfrm>
          <a:prstGeom prst="rect">
            <a:avLst/>
          </a:prstGeom>
        </p:spPr>
      </p:pic>
    </p:spTree>
    <p:extLst>
      <p:ext uri="{BB962C8B-B14F-4D97-AF65-F5344CB8AC3E}">
        <p14:creationId xmlns:p14="http://schemas.microsoft.com/office/powerpoint/2010/main" val="2223702183"/>
      </p:ext>
    </p:extLst>
  </p:cSld>
  <p:clrMap bg1="lt1" tx1="dk1" bg2="lt2" tx2="dk2" accent1="accent1" accent2="accent2" accent3="accent3" accent4="accent4" accent5="accent5" accent6="accent6" hlink="hlink" folHlink="folHlink"/>
  <p:sldLayoutIdLst>
    <p:sldLayoutId id="2147493474" r:id="rId1"/>
    <p:sldLayoutId id="2147493475" r:id="rId2"/>
    <p:sldLayoutId id="2147493476" r:id="rId3"/>
    <p:sldLayoutId id="2147493477" r:id="rId4"/>
  </p:sldLayoutIdLst>
  <p:hf hdr="0" dt="0"/>
  <p:txStyles>
    <p:titleStyle>
      <a:lvl1pPr algn="l" defTabSz="457200" rtl="0" eaLnBrk="1" latinLnBrk="0" hangingPunct="1">
        <a:lnSpc>
          <a:spcPct val="100000"/>
        </a:lnSpc>
        <a:spcBef>
          <a:spcPct val="0"/>
        </a:spcBef>
        <a:spcAft>
          <a:spcPts val="0"/>
        </a:spcAft>
        <a:buNone/>
        <a:defRPr sz="2000" b="1" kern="1200">
          <a:solidFill>
            <a:schemeClr val="tx2"/>
          </a:solidFill>
          <a:latin typeface="+mj-lt"/>
          <a:ea typeface="+mj-ea"/>
          <a:cs typeface="+mj-cs"/>
        </a:defRPr>
      </a:lvl1pPr>
    </p:titleStyle>
    <p:bodyStyle>
      <a:lvl1pPr marL="342900" indent="-342900" algn="l" defTabSz="457200" rtl="0" eaLnBrk="1" latinLnBrk="0" hangingPunct="1">
        <a:spcBef>
          <a:spcPct val="20000"/>
        </a:spcBef>
        <a:buFont typeface="Arial"/>
        <a:buChar char="•"/>
        <a:defRPr sz="2400" kern="1200">
          <a:solidFill>
            <a:schemeClr val="accent6"/>
          </a:solidFill>
          <a:latin typeface="+mn-lt"/>
          <a:ea typeface="+mn-ea"/>
          <a:cs typeface="+mn-cs"/>
        </a:defRPr>
      </a:lvl1pPr>
      <a:lvl2pPr marL="742950" indent="-285750" algn="l" defTabSz="457200" rtl="0" eaLnBrk="1" latinLnBrk="0" hangingPunct="1">
        <a:spcBef>
          <a:spcPct val="20000"/>
        </a:spcBef>
        <a:buFont typeface="Arial"/>
        <a:buChar char="–"/>
        <a:defRPr sz="2200" kern="1200">
          <a:solidFill>
            <a:schemeClr val="accent6"/>
          </a:solidFill>
          <a:latin typeface="+mn-lt"/>
          <a:ea typeface="+mn-ea"/>
          <a:cs typeface="+mn-cs"/>
        </a:defRPr>
      </a:lvl2pPr>
      <a:lvl3pPr marL="1143000" indent="-228600" algn="l" defTabSz="457200" rtl="0" eaLnBrk="1" latinLnBrk="0" hangingPunct="1">
        <a:spcBef>
          <a:spcPct val="20000"/>
        </a:spcBef>
        <a:buFont typeface="Arial"/>
        <a:buChar char="•"/>
        <a:defRPr sz="2000" kern="1200">
          <a:solidFill>
            <a:schemeClr val="accent6"/>
          </a:solidFill>
          <a:latin typeface="+mn-lt"/>
          <a:ea typeface="+mn-ea"/>
          <a:cs typeface="+mn-cs"/>
        </a:defRPr>
      </a:lvl3pPr>
      <a:lvl4pPr marL="1600200" indent="-228600" algn="l" defTabSz="457200" rtl="0" eaLnBrk="1" latinLnBrk="0" hangingPunct="1">
        <a:spcBef>
          <a:spcPct val="20000"/>
        </a:spcBef>
        <a:buFont typeface="Arial"/>
        <a:buChar char="–"/>
        <a:defRPr sz="1800" kern="1200">
          <a:solidFill>
            <a:schemeClr val="accent6"/>
          </a:solidFill>
          <a:latin typeface="+mn-lt"/>
          <a:ea typeface="+mn-ea"/>
          <a:cs typeface="+mn-cs"/>
        </a:defRPr>
      </a:lvl4pPr>
      <a:lvl5pPr marL="2057400" indent="-228600" algn="l" defTabSz="457200" rtl="0" eaLnBrk="1" latinLnBrk="0" hangingPunct="1">
        <a:spcBef>
          <a:spcPct val="20000"/>
        </a:spcBef>
        <a:buFont typeface="Arial"/>
        <a:buChar char="»"/>
        <a:defRPr sz="1800" kern="1200">
          <a:solidFill>
            <a:schemeClr val="accent6"/>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descr="PPT_Pattern_White_2.jpg"/>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889" y="-1"/>
            <a:ext cx="9143111" cy="5143500"/>
          </a:xfrm>
          <a:prstGeom prst="rect">
            <a:avLst/>
          </a:prstGeom>
        </p:spPr>
      </p:pic>
      <p:sp>
        <p:nvSpPr>
          <p:cNvPr id="4" name="Text Placeholder 3"/>
          <p:cNvSpPr>
            <a:spLocks noGrp="1"/>
          </p:cNvSpPr>
          <p:nvPr>
            <p:ph type="body" idx="1"/>
          </p:nvPr>
        </p:nvSpPr>
        <p:spPr>
          <a:xfrm>
            <a:off x="218698" y="981169"/>
            <a:ext cx="6158642" cy="348624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Footer Placeholder 4"/>
          <p:cNvSpPr>
            <a:spLocks noGrp="1"/>
          </p:cNvSpPr>
          <p:nvPr>
            <p:ph type="ftr" sz="quarter" idx="3"/>
          </p:nvPr>
        </p:nvSpPr>
        <p:spPr>
          <a:xfrm>
            <a:off x="218698" y="4796115"/>
            <a:ext cx="4465357" cy="257732"/>
          </a:xfrm>
          <a:prstGeom prst="rect">
            <a:avLst/>
          </a:prstGeom>
        </p:spPr>
        <p:txBody>
          <a:bodyPr vert="horz" lIns="91440" tIns="45720" rIns="91440" bIns="45720" rtlCol="0" anchor="ctr"/>
          <a:lstStyle>
            <a:lvl1pPr algn="l">
              <a:defRPr sz="800">
                <a:solidFill>
                  <a:schemeClr val="accent1"/>
                </a:solidFill>
              </a:defRPr>
            </a:lvl1pPr>
          </a:lstStyle>
          <a:p>
            <a:r>
              <a:rPr lang="en-US" dirty="0"/>
              <a:t>Department Name</a:t>
            </a:r>
          </a:p>
        </p:txBody>
      </p:sp>
      <p:grpSp>
        <p:nvGrpSpPr>
          <p:cNvPr id="21" name="Group 20"/>
          <p:cNvGrpSpPr/>
          <p:nvPr userDrawn="1"/>
        </p:nvGrpSpPr>
        <p:grpSpPr>
          <a:xfrm>
            <a:off x="-1" y="-1"/>
            <a:ext cx="769471" cy="759849"/>
            <a:chOff x="8082642" y="2902408"/>
            <a:chExt cx="771072" cy="761430"/>
          </a:xfrm>
        </p:grpSpPr>
        <p:sp>
          <p:nvSpPr>
            <p:cNvPr id="22" name="Rectangle 21"/>
            <p:cNvSpPr/>
            <p:nvPr userDrawn="1"/>
          </p:nvSpPr>
          <p:spPr>
            <a:xfrm>
              <a:off x="8082642" y="2902408"/>
              <a:ext cx="771072" cy="76143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3" name="Picture 22" descr="Old_Well.png"/>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rot="10800000" flipH="1" flipV="1">
              <a:off x="8295881" y="3068879"/>
              <a:ext cx="344594" cy="428488"/>
            </a:xfrm>
            <a:prstGeom prst="rect">
              <a:avLst/>
            </a:prstGeom>
          </p:spPr>
        </p:pic>
      </p:grpSp>
      <p:cxnSp>
        <p:nvCxnSpPr>
          <p:cNvPr id="24" name="Straight Connector 23"/>
          <p:cNvCxnSpPr/>
          <p:nvPr userDrawn="1"/>
        </p:nvCxnSpPr>
        <p:spPr>
          <a:xfrm>
            <a:off x="-1" y="760412"/>
            <a:ext cx="9255611"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25" name="Title Placeholder 1"/>
          <p:cNvSpPr>
            <a:spLocks noGrp="1"/>
          </p:cNvSpPr>
          <p:nvPr>
            <p:ph type="title"/>
          </p:nvPr>
        </p:nvSpPr>
        <p:spPr>
          <a:xfrm>
            <a:off x="829129" y="0"/>
            <a:ext cx="8107304" cy="760412"/>
          </a:xfrm>
          <a:prstGeom prst="rect">
            <a:avLst/>
          </a:prstGeom>
        </p:spPr>
        <p:txBody>
          <a:bodyPr vert="horz" lIns="91440" tIns="45720" rIns="91440" bIns="45720" rtlCol="0" anchor="ctr">
            <a:normAutofit/>
          </a:bodyPr>
          <a:lstStyle/>
          <a:p>
            <a:r>
              <a:rPr lang="en-US" dirty="0"/>
              <a:t>Click to edit Master title style</a:t>
            </a:r>
          </a:p>
        </p:txBody>
      </p:sp>
    </p:spTree>
    <p:extLst>
      <p:ext uri="{BB962C8B-B14F-4D97-AF65-F5344CB8AC3E}">
        <p14:creationId xmlns:p14="http://schemas.microsoft.com/office/powerpoint/2010/main" val="2128521705"/>
      </p:ext>
    </p:extLst>
  </p:cSld>
  <p:clrMap bg1="lt1" tx1="dk1" bg2="lt2" tx2="dk2" accent1="accent1" accent2="accent2" accent3="accent3" accent4="accent4" accent5="accent5" accent6="accent6" hlink="hlink" folHlink="folHlink"/>
  <p:sldLayoutIdLst>
    <p:sldLayoutId id="2147493479" r:id="rId1"/>
    <p:sldLayoutId id="2147493480" r:id="rId2"/>
    <p:sldLayoutId id="2147493481" r:id="rId3"/>
  </p:sldLayoutIdLst>
  <p:hf hdr="0" dt="0"/>
  <p:txStyles>
    <p:titleStyle>
      <a:lvl1pPr algn="l" defTabSz="457200" rtl="0" eaLnBrk="1" latinLnBrk="0" hangingPunct="1">
        <a:spcBef>
          <a:spcPct val="0"/>
        </a:spcBef>
        <a:buNone/>
        <a:defRPr sz="2000" b="1" kern="1200">
          <a:solidFill>
            <a:schemeClr val="tx2"/>
          </a:solidFill>
          <a:latin typeface="+mj-lt"/>
          <a:ea typeface="+mj-ea"/>
          <a:cs typeface="+mj-cs"/>
        </a:defRPr>
      </a:lvl1pPr>
    </p:titleStyle>
    <p:bodyStyle>
      <a:lvl1pPr marL="342900" indent="-342900" algn="l" defTabSz="457200" rtl="0" eaLnBrk="1" latinLnBrk="0" hangingPunct="1">
        <a:spcBef>
          <a:spcPct val="20000"/>
        </a:spcBef>
        <a:buFont typeface="Arial"/>
        <a:buChar char="•"/>
        <a:defRPr sz="2400" kern="1200">
          <a:solidFill>
            <a:schemeClr val="accent6"/>
          </a:solidFill>
          <a:latin typeface="+mn-lt"/>
          <a:ea typeface="+mn-ea"/>
          <a:cs typeface="+mn-cs"/>
        </a:defRPr>
      </a:lvl1pPr>
      <a:lvl2pPr marL="742950" indent="-285750" algn="l" defTabSz="457200" rtl="0" eaLnBrk="1" latinLnBrk="0" hangingPunct="1">
        <a:spcBef>
          <a:spcPct val="20000"/>
        </a:spcBef>
        <a:buFont typeface="Arial"/>
        <a:buChar char="–"/>
        <a:defRPr sz="2200" kern="1200">
          <a:solidFill>
            <a:schemeClr val="accent6"/>
          </a:solidFill>
          <a:latin typeface="+mn-lt"/>
          <a:ea typeface="+mn-ea"/>
          <a:cs typeface="+mn-cs"/>
        </a:defRPr>
      </a:lvl2pPr>
      <a:lvl3pPr marL="1143000" indent="-228600" algn="l" defTabSz="457200" rtl="0" eaLnBrk="1" latinLnBrk="0" hangingPunct="1">
        <a:spcBef>
          <a:spcPct val="20000"/>
        </a:spcBef>
        <a:buFont typeface="Arial"/>
        <a:buChar char="•"/>
        <a:defRPr sz="2000" kern="1200">
          <a:solidFill>
            <a:schemeClr val="accent6"/>
          </a:solidFill>
          <a:latin typeface="+mn-lt"/>
          <a:ea typeface="+mn-ea"/>
          <a:cs typeface="+mn-cs"/>
        </a:defRPr>
      </a:lvl3pPr>
      <a:lvl4pPr marL="1600200" indent="-228600" algn="l" defTabSz="457200" rtl="0" eaLnBrk="1" latinLnBrk="0" hangingPunct="1">
        <a:spcBef>
          <a:spcPct val="20000"/>
        </a:spcBef>
        <a:buFont typeface="Arial"/>
        <a:buChar char="–"/>
        <a:defRPr sz="1800" kern="1200">
          <a:solidFill>
            <a:schemeClr val="accent6"/>
          </a:solidFill>
          <a:latin typeface="+mn-lt"/>
          <a:ea typeface="+mn-ea"/>
          <a:cs typeface="+mn-cs"/>
        </a:defRPr>
      </a:lvl4pPr>
      <a:lvl5pPr marL="2057400" indent="-228600" algn="l" defTabSz="457200" rtl="0" eaLnBrk="1" latinLnBrk="0" hangingPunct="1">
        <a:spcBef>
          <a:spcPct val="20000"/>
        </a:spcBef>
        <a:buFont typeface="Arial"/>
        <a:buChar char="»"/>
        <a:defRPr sz="1800" kern="1200">
          <a:solidFill>
            <a:schemeClr val="accent6"/>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38465263"/>
      </p:ext>
    </p:extLst>
  </p:cSld>
  <p:clrMap bg1="lt1" tx1="dk1" bg2="lt2" tx2="dk2" accent1="accent1" accent2="accent2" accent3="accent3" accent4="accent4" accent5="accent5" accent6="accent6" hlink="hlink" folHlink="folHlink"/>
  <p:sldLayoutIdLst>
    <p:sldLayoutId id="2147493483" r:id="rId1"/>
    <p:sldLayoutId id="2147493487" r:id="rId2"/>
    <p:sldLayoutId id="2147493488" r:id="rId3"/>
  </p:sldLayoutIdLst>
  <p:hf hd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hyperlink" Target="mailto:eric_cui@med.unc.edu" TargetMode="External"/><Relationship Id="rId2" Type="http://schemas.openxmlformats.org/officeDocument/2006/relationships/notesSlide" Target="../notesSlides/notesSlide2.xml"/><Relationship Id="rId1" Type="http://schemas.openxmlformats.org/officeDocument/2006/relationships/slideLayout" Target="../slideLayouts/slideLayout11.xml"/><Relationship Id="rId4" Type="http://schemas.openxmlformats.org/officeDocument/2006/relationships/image" Target="../media/image10.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6.xml"/><Relationship Id="rId5" Type="http://schemas.openxmlformats.org/officeDocument/2006/relationships/image" Target="../media/image23.png"/><Relationship Id="rId4" Type="http://schemas.openxmlformats.org/officeDocument/2006/relationships/image" Target="../media/image22.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1.png"/><Relationship Id="rId7" Type="http://schemas.openxmlformats.org/officeDocument/2006/relationships/diagramColors" Target="../diagrams/colors1.xml"/><Relationship Id="rId2" Type="http://schemas.openxmlformats.org/officeDocument/2006/relationships/notesSlide" Target="../notesSlides/notesSlide4.xml"/><Relationship Id="rId1" Type="http://schemas.openxmlformats.org/officeDocument/2006/relationships/slideLayout" Target="../slideLayouts/slideLayout9.xml"/><Relationship Id="rId6" Type="http://schemas.openxmlformats.org/officeDocument/2006/relationships/diagramQuickStyle" Target="../diagrams/quickStyle1.xml"/><Relationship Id="rId5" Type="http://schemas.openxmlformats.org/officeDocument/2006/relationships/diagramLayout" Target="../diagrams/layout1.xml"/><Relationship Id="rId10" Type="http://schemas.openxmlformats.org/officeDocument/2006/relationships/hyperlink" Target="https://gis.stackexchange.com/questions/178171/more-information-from-summary-statistics-tool-in-arcgis/178308" TargetMode="External"/><Relationship Id="rId4" Type="http://schemas.openxmlformats.org/officeDocument/2006/relationships/diagramData" Target="../diagrams/data1.xml"/><Relationship Id="rId9" Type="http://schemas.openxmlformats.org/officeDocument/2006/relationships/image" Target="../media/image15.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Univariate Analysis:</a:t>
            </a:r>
            <a:br>
              <a:rPr lang="en-US" dirty="0"/>
            </a:br>
            <a:r>
              <a:rPr lang="en-US" dirty="0"/>
              <a:t>Introduction</a:t>
            </a:r>
          </a:p>
        </p:txBody>
      </p:sp>
      <p:sp>
        <p:nvSpPr>
          <p:cNvPr id="3" name="Footer Placeholder 2"/>
          <p:cNvSpPr>
            <a:spLocks noGrp="1"/>
          </p:cNvSpPr>
          <p:nvPr>
            <p:ph type="ftr" sz="quarter" idx="3"/>
          </p:nvPr>
        </p:nvSpPr>
        <p:spPr/>
        <p:txBody>
          <a:bodyPr/>
          <a:lstStyle/>
          <a:p>
            <a:r>
              <a:rPr lang="en-US" dirty="0">
                <a:solidFill>
                  <a:schemeClr val="bg1"/>
                </a:solidFill>
              </a:rPr>
              <a:t>Project ENABLE </a:t>
            </a:r>
          </a:p>
        </p:txBody>
      </p:sp>
    </p:spTree>
    <p:extLst>
      <p:ext uri="{BB962C8B-B14F-4D97-AF65-F5344CB8AC3E}">
        <p14:creationId xmlns:p14="http://schemas.microsoft.com/office/powerpoint/2010/main" val="12100104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9B12D1-421D-48BF-8E65-1730BA5E3DDE}"/>
              </a:ext>
            </a:extLst>
          </p:cNvPr>
          <p:cNvSpPr>
            <a:spLocks noGrp="1"/>
          </p:cNvSpPr>
          <p:nvPr>
            <p:ph type="title"/>
          </p:nvPr>
        </p:nvSpPr>
        <p:spPr/>
        <p:txBody>
          <a:bodyPr/>
          <a:lstStyle/>
          <a:p>
            <a:r>
              <a:rPr lang="en-US" dirty="0"/>
              <a:t>Question 1</a:t>
            </a:r>
          </a:p>
        </p:txBody>
      </p:sp>
      <p:sp>
        <p:nvSpPr>
          <p:cNvPr id="3" name="Content Placeholder 2">
            <a:extLst>
              <a:ext uri="{FF2B5EF4-FFF2-40B4-BE49-F238E27FC236}">
                <a16:creationId xmlns:a16="http://schemas.microsoft.com/office/drawing/2014/main" id="{2D2EFC44-8B01-4F46-A84D-1B7C8189996E}"/>
              </a:ext>
            </a:extLst>
          </p:cNvPr>
          <p:cNvSpPr>
            <a:spLocks noGrp="1"/>
          </p:cNvSpPr>
          <p:nvPr>
            <p:ph idx="1"/>
          </p:nvPr>
        </p:nvSpPr>
        <p:spPr/>
        <p:txBody>
          <a:bodyPr>
            <a:normAutofit lnSpcReduction="10000"/>
          </a:bodyPr>
          <a:lstStyle/>
          <a:p>
            <a:pPr marL="0" indent="0">
              <a:buNone/>
            </a:pPr>
            <a:r>
              <a:rPr lang="en-US" dirty="0"/>
              <a:t>In our dataset out primary outcome is whether a patient died or not in the first 24 hours. This outcome is represented in the variable “</a:t>
            </a:r>
            <a:r>
              <a:rPr lang="en-US" dirty="0" err="1"/>
              <a:t>hospital_death</a:t>
            </a:r>
            <a:r>
              <a:rPr lang="en-US" dirty="0"/>
              <a:t>”. Is this variable a continuous or categorical variable?</a:t>
            </a:r>
          </a:p>
          <a:p>
            <a:pPr>
              <a:buFontTx/>
              <a:buChar char="-"/>
            </a:pPr>
            <a:r>
              <a:rPr lang="en-US" dirty="0"/>
              <a:t>It is a categorical variable</a:t>
            </a:r>
          </a:p>
          <a:p>
            <a:pPr marL="0" indent="0">
              <a:buNone/>
            </a:pPr>
            <a:r>
              <a:rPr lang="en-US" dirty="0"/>
              <a:t>In our dataset, we have information about how old each patient is. This outcome is represented in the variable “age”. It this variable a continuous or categorical variable?</a:t>
            </a:r>
          </a:p>
          <a:p>
            <a:pPr>
              <a:buFontTx/>
              <a:buChar char="-"/>
            </a:pPr>
            <a:r>
              <a:rPr lang="en-US" dirty="0"/>
              <a:t>It is a continuous variable</a:t>
            </a:r>
          </a:p>
          <a:p>
            <a:pPr marL="0" indent="0">
              <a:buNone/>
            </a:pPr>
            <a:endParaRPr lang="en-US" dirty="0"/>
          </a:p>
        </p:txBody>
      </p:sp>
      <p:sp>
        <p:nvSpPr>
          <p:cNvPr id="4" name="Slide Number Placeholder 3">
            <a:extLst>
              <a:ext uri="{FF2B5EF4-FFF2-40B4-BE49-F238E27FC236}">
                <a16:creationId xmlns:a16="http://schemas.microsoft.com/office/drawing/2014/main" id="{A19618D2-4F61-4D52-9576-4EA26B73C08D}"/>
              </a:ext>
            </a:extLst>
          </p:cNvPr>
          <p:cNvSpPr>
            <a:spLocks noGrp="1"/>
          </p:cNvSpPr>
          <p:nvPr>
            <p:ph type="sldNum" sz="quarter" idx="4"/>
          </p:nvPr>
        </p:nvSpPr>
        <p:spPr/>
        <p:txBody>
          <a:bodyPr/>
          <a:lstStyle/>
          <a:p>
            <a:fld id="{263E268E-DA18-874E-8CBA-6F80F366F288}" type="slidenum">
              <a:rPr lang="en-US" smtClean="0"/>
              <a:pPr/>
              <a:t>10</a:t>
            </a:fld>
            <a:endParaRPr lang="en-US" dirty="0"/>
          </a:p>
        </p:txBody>
      </p:sp>
    </p:spTree>
    <p:extLst>
      <p:ext uri="{BB962C8B-B14F-4D97-AF65-F5344CB8AC3E}">
        <p14:creationId xmlns:p14="http://schemas.microsoft.com/office/powerpoint/2010/main" val="29832321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DFF1B2A-BEEB-4EBB-AD1A-33830F863867}"/>
              </a:ext>
            </a:extLst>
          </p:cNvPr>
          <p:cNvSpPr>
            <a:spLocks noGrp="1"/>
          </p:cNvSpPr>
          <p:nvPr>
            <p:ph type="title"/>
          </p:nvPr>
        </p:nvSpPr>
        <p:spPr/>
        <p:txBody>
          <a:bodyPr/>
          <a:lstStyle/>
          <a:p>
            <a:r>
              <a:rPr lang="en-US" dirty="0"/>
              <a:t>End of 2</a:t>
            </a:r>
            <a:r>
              <a:rPr lang="en-US" baseline="30000" dirty="0"/>
              <a:t>nd</a:t>
            </a:r>
            <a:r>
              <a:rPr lang="en-US" dirty="0"/>
              <a:t> Video for Data Mining Module 2</a:t>
            </a:r>
          </a:p>
        </p:txBody>
      </p:sp>
      <p:sp>
        <p:nvSpPr>
          <p:cNvPr id="5" name="Slide Number Placeholder 4">
            <a:extLst>
              <a:ext uri="{FF2B5EF4-FFF2-40B4-BE49-F238E27FC236}">
                <a16:creationId xmlns:a16="http://schemas.microsoft.com/office/drawing/2014/main" id="{C89DB184-8CA7-4278-9ECA-DB8930BDAFD5}"/>
              </a:ext>
            </a:extLst>
          </p:cNvPr>
          <p:cNvSpPr>
            <a:spLocks noGrp="1"/>
          </p:cNvSpPr>
          <p:nvPr>
            <p:ph type="sldNum" sz="quarter" idx="4294967295"/>
          </p:nvPr>
        </p:nvSpPr>
        <p:spPr>
          <a:xfrm>
            <a:off x="8763000" y="4795838"/>
            <a:ext cx="381000" cy="258762"/>
          </a:xfrm>
          <a:prstGeom prst="rect">
            <a:avLst/>
          </a:prstGeom>
        </p:spPr>
        <p:txBody>
          <a:bodyPr/>
          <a:lstStyle/>
          <a:p>
            <a:fld id="{263E268E-DA18-874E-8CBA-6F80F366F288}" type="slidenum">
              <a:rPr lang="en-US" smtClean="0"/>
              <a:pPr/>
              <a:t>11</a:t>
            </a:fld>
            <a:endParaRPr lang="en-US" dirty="0"/>
          </a:p>
        </p:txBody>
      </p:sp>
    </p:spTree>
    <p:extLst>
      <p:ext uri="{BB962C8B-B14F-4D97-AF65-F5344CB8AC3E}">
        <p14:creationId xmlns:p14="http://schemas.microsoft.com/office/powerpoint/2010/main" val="22035514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Univariate Analysis:</a:t>
            </a:r>
            <a:br>
              <a:rPr lang="en-US" dirty="0"/>
            </a:br>
            <a:r>
              <a:rPr lang="en-US" dirty="0"/>
              <a:t>Summary Statistics</a:t>
            </a:r>
          </a:p>
        </p:txBody>
      </p:sp>
      <p:sp>
        <p:nvSpPr>
          <p:cNvPr id="3" name="Footer Placeholder 2"/>
          <p:cNvSpPr>
            <a:spLocks noGrp="1"/>
          </p:cNvSpPr>
          <p:nvPr>
            <p:ph type="ftr" sz="quarter" idx="3"/>
          </p:nvPr>
        </p:nvSpPr>
        <p:spPr/>
        <p:txBody>
          <a:bodyPr/>
          <a:lstStyle/>
          <a:p>
            <a:r>
              <a:rPr lang="en-US" dirty="0">
                <a:solidFill>
                  <a:schemeClr val="bg1"/>
                </a:solidFill>
              </a:rPr>
              <a:t>Project ENABLE </a:t>
            </a:r>
          </a:p>
        </p:txBody>
      </p:sp>
    </p:spTree>
    <p:extLst>
      <p:ext uri="{BB962C8B-B14F-4D97-AF65-F5344CB8AC3E}">
        <p14:creationId xmlns:p14="http://schemas.microsoft.com/office/powerpoint/2010/main" val="19989757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4A0A4E-5702-416E-A0AC-E5C0553F1449}"/>
              </a:ext>
            </a:extLst>
          </p:cNvPr>
          <p:cNvSpPr>
            <a:spLocks noGrp="1"/>
          </p:cNvSpPr>
          <p:nvPr>
            <p:ph type="title"/>
          </p:nvPr>
        </p:nvSpPr>
        <p:spPr/>
        <p:txBody>
          <a:bodyPr/>
          <a:lstStyle/>
          <a:p>
            <a:r>
              <a:rPr lang="en-US" dirty="0"/>
              <a:t>Summary Statistics</a:t>
            </a:r>
          </a:p>
        </p:txBody>
      </p:sp>
      <p:sp>
        <p:nvSpPr>
          <p:cNvPr id="3" name="Content Placeholder 2">
            <a:extLst>
              <a:ext uri="{FF2B5EF4-FFF2-40B4-BE49-F238E27FC236}">
                <a16:creationId xmlns:a16="http://schemas.microsoft.com/office/drawing/2014/main" id="{A71ED35A-0C55-4F90-B4F3-B25795A34AFD}"/>
              </a:ext>
            </a:extLst>
          </p:cNvPr>
          <p:cNvSpPr>
            <a:spLocks noGrp="1"/>
          </p:cNvSpPr>
          <p:nvPr>
            <p:ph idx="1"/>
          </p:nvPr>
        </p:nvSpPr>
        <p:spPr/>
        <p:txBody>
          <a:bodyPr/>
          <a:lstStyle/>
          <a:p>
            <a:r>
              <a:rPr lang="en-US" dirty="0"/>
              <a:t>Information that generally describes your data. Summary statistics will </a:t>
            </a:r>
            <a:r>
              <a:rPr lang="en-US" u="sng" dirty="0"/>
              <a:t>summarize</a:t>
            </a:r>
            <a:r>
              <a:rPr lang="en-US" dirty="0"/>
              <a:t> your observations. </a:t>
            </a:r>
          </a:p>
        </p:txBody>
      </p:sp>
      <p:sp>
        <p:nvSpPr>
          <p:cNvPr id="4" name="Slide Number Placeholder 3">
            <a:extLst>
              <a:ext uri="{FF2B5EF4-FFF2-40B4-BE49-F238E27FC236}">
                <a16:creationId xmlns:a16="http://schemas.microsoft.com/office/drawing/2014/main" id="{B1085246-B165-4559-90C1-FB02807F25E3}"/>
              </a:ext>
            </a:extLst>
          </p:cNvPr>
          <p:cNvSpPr>
            <a:spLocks noGrp="1"/>
          </p:cNvSpPr>
          <p:nvPr>
            <p:ph type="sldNum" sz="quarter" idx="4"/>
          </p:nvPr>
        </p:nvSpPr>
        <p:spPr/>
        <p:txBody>
          <a:bodyPr/>
          <a:lstStyle/>
          <a:p>
            <a:fld id="{263E268E-DA18-874E-8CBA-6F80F366F288}" type="slidenum">
              <a:rPr lang="en-US" smtClean="0"/>
              <a:pPr/>
              <a:t>13</a:t>
            </a:fld>
            <a:endParaRPr lang="en-US" dirty="0"/>
          </a:p>
        </p:txBody>
      </p:sp>
      <p:pic>
        <p:nvPicPr>
          <p:cNvPr id="7" name="Picture 6">
            <a:extLst>
              <a:ext uri="{FF2B5EF4-FFF2-40B4-BE49-F238E27FC236}">
                <a16:creationId xmlns:a16="http://schemas.microsoft.com/office/drawing/2014/main" id="{97CFAE42-4F01-4B35-9C71-32CC709CB2CB}"/>
              </a:ext>
            </a:extLst>
          </p:cNvPr>
          <p:cNvPicPr>
            <a:picLocks noChangeAspect="1"/>
          </p:cNvPicPr>
          <p:nvPr/>
        </p:nvPicPr>
        <p:blipFill>
          <a:blip r:embed="rId2"/>
          <a:stretch>
            <a:fillRect/>
          </a:stretch>
        </p:blipFill>
        <p:spPr>
          <a:xfrm>
            <a:off x="357775" y="1868182"/>
            <a:ext cx="8428450" cy="2758679"/>
          </a:xfrm>
          <a:prstGeom prst="rect">
            <a:avLst/>
          </a:prstGeom>
        </p:spPr>
      </p:pic>
    </p:spTree>
    <p:extLst>
      <p:ext uri="{BB962C8B-B14F-4D97-AF65-F5344CB8AC3E}">
        <p14:creationId xmlns:p14="http://schemas.microsoft.com/office/powerpoint/2010/main" val="31014856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0F6939-C238-4F16-8E38-45AFC9F30509}"/>
              </a:ext>
            </a:extLst>
          </p:cNvPr>
          <p:cNvSpPr>
            <a:spLocks noGrp="1"/>
          </p:cNvSpPr>
          <p:nvPr>
            <p:ph type="title"/>
          </p:nvPr>
        </p:nvSpPr>
        <p:spPr/>
        <p:txBody>
          <a:bodyPr/>
          <a:lstStyle/>
          <a:p>
            <a:r>
              <a:rPr lang="en-US" dirty="0"/>
              <a:t>Continuous Variable Summary Statistics</a:t>
            </a:r>
          </a:p>
        </p:txBody>
      </p:sp>
      <p:sp>
        <p:nvSpPr>
          <p:cNvPr id="3" name="Content Placeholder 2">
            <a:extLst>
              <a:ext uri="{FF2B5EF4-FFF2-40B4-BE49-F238E27FC236}">
                <a16:creationId xmlns:a16="http://schemas.microsoft.com/office/drawing/2014/main" id="{79AF2CAB-7AD7-4F9C-AA69-C61BD85B8695}"/>
              </a:ext>
            </a:extLst>
          </p:cNvPr>
          <p:cNvSpPr>
            <a:spLocks noGrp="1"/>
          </p:cNvSpPr>
          <p:nvPr>
            <p:ph idx="1"/>
          </p:nvPr>
        </p:nvSpPr>
        <p:spPr/>
        <p:txBody>
          <a:bodyPr/>
          <a:lstStyle/>
          <a:p>
            <a:r>
              <a:rPr lang="en-US" dirty="0"/>
              <a:t>Median: the point on a scale that separated a distribution of scores into two groups; one half of the data are above the median and the other half are below the median</a:t>
            </a:r>
          </a:p>
          <a:p>
            <a:r>
              <a:rPr lang="en-US" dirty="0"/>
              <a:t>Mean: the arithmetic mean; or the sum of the scores divided by the number of scores</a:t>
            </a:r>
          </a:p>
        </p:txBody>
      </p:sp>
      <p:sp>
        <p:nvSpPr>
          <p:cNvPr id="4" name="Slide Number Placeholder 3">
            <a:extLst>
              <a:ext uri="{FF2B5EF4-FFF2-40B4-BE49-F238E27FC236}">
                <a16:creationId xmlns:a16="http://schemas.microsoft.com/office/drawing/2014/main" id="{F56499A8-5C91-4824-8057-5C610225A3E9}"/>
              </a:ext>
            </a:extLst>
          </p:cNvPr>
          <p:cNvSpPr>
            <a:spLocks noGrp="1"/>
          </p:cNvSpPr>
          <p:nvPr>
            <p:ph type="sldNum" sz="quarter" idx="4"/>
          </p:nvPr>
        </p:nvSpPr>
        <p:spPr/>
        <p:txBody>
          <a:bodyPr/>
          <a:lstStyle/>
          <a:p>
            <a:fld id="{263E268E-DA18-874E-8CBA-6F80F366F288}" type="slidenum">
              <a:rPr lang="en-US" smtClean="0"/>
              <a:pPr/>
              <a:t>14</a:t>
            </a:fld>
            <a:endParaRPr lang="en-US" dirty="0"/>
          </a:p>
        </p:txBody>
      </p:sp>
    </p:spTree>
    <p:extLst>
      <p:ext uri="{BB962C8B-B14F-4D97-AF65-F5344CB8AC3E}">
        <p14:creationId xmlns:p14="http://schemas.microsoft.com/office/powerpoint/2010/main" val="38033951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7A3CD-ED12-498B-A1AB-9B4915E55BC7}"/>
              </a:ext>
            </a:extLst>
          </p:cNvPr>
          <p:cNvSpPr>
            <a:spLocks noGrp="1"/>
          </p:cNvSpPr>
          <p:nvPr>
            <p:ph type="title"/>
          </p:nvPr>
        </p:nvSpPr>
        <p:spPr/>
        <p:txBody>
          <a:bodyPr/>
          <a:lstStyle/>
          <a:p>
            <a:r>
              <a:rPr lang="en-US" dirty="0"/>
              <a:t>Continuous Variable Summary Statistics (</a:t>
            </a:r>
            <a:r>
              <a:rPr lang="en-US" dirty="0" err="1"/>
              <a:t>cont</a:t>
            </a:r>
            <a:r>
              <a:rPr lang="en-US" dirty="0"/>
              <a:t>…)</a:t>
            </a:r>
          </a:p>
        </p:txBody>
      </p:sp>
      <p:sp>
        <p:nvSpPr>
          <p:cNvPr id="3" name="Content Placeholder 2">
            <a:extLst>
              <a:ext uri="{FF2B5EF4-FFF2-40B4-BE49-F238E27FC236}">
                <a16:creationId xmlns:a16="http://schemas.microsoft.com/office/drawing/2014/main" id="{0C5902B8-E9B7-48C2-92B6-83435B164404}"/>
              </a:ext>
            </a:extLst>
          </p:cNvPr>
          <p:cNvSpPr>
            <a:spLocks noGrp="1"/>
          </p:cNvSpPr>
          <p:nvPr>
            <p:ph idx="1"/>
          </p:nvPr>
        </p:nvSpPr>
        <p:spPr/>
        <p:txBody>
          <a:bodyPr>
            <a:normAutofit/>
          </a:bodyPr>
          <a:lstStyle/>
          <a:p>
            <a:r>
              <a:rPr lang="en-US" dirty="0"/>
              <a:t>Example: 1, 2, 2, </a:t>
            </a:r>
            <a:r>
              <a:rPr lang="en-US" b="1" dirty="0"/>
              <a:t>3</a:t>
            </a:r>
            <a:r>
              <a:rPr lang="en-US" dirty="0"/>
              <a:t>, 4, 7, 9</a:t>
            </a:r>
          </a:p>
          <a:p>
            <a:r>
              <a:rPr lang="en-US" dirty="0"/>
              <a:t>Median</a:t>
            </a:r>
          </a:p>
          <a:p>
            <a:pPr lvl="1"/>
            <a:r>
              <a:rPr lang="en-US" dirty="0"/>
              <a:t>{1, 2, 3, 4, 5, 6, 7, 8, 9 </a:t>
            </a:r>
          </a:p>
          <a:p>
            <a:pPr lvl="1"/>
            <a:r>
              <a:rPr lang="en-US" dirty="0"/>
              <a:t>(4+5) / 2 = 4.5</a:t>
            </a:r>
          </a:p>
          <a:p>
            <a:r>
              <a:rPr lang="en-US" dirty="0"/>
              <a:t>Mean</a:t>
            </a:r>
          </a:p>
          <a:p>
            <a:pPr lvl="1"/>
            <a:r>
              <a:rPr lang="en-US" dirty="0"/>
              <a:t>(1+2+2+3+4+7+9)/7 = 4</a:t>
            </a:r>
          </a:p>
        </p:txBody>
      </p:sp>
      <p:sp>
        <p:nvSpPr>
          <p:cNvPr id="4" name="Slide Number Placeholder 3">
            <a:extLst>
              <a:ext uri="{FF2B5EF4-FFF2-40B4-BE49-F238E27FC236}">
                <a16:creationId xmlns:a16="http://schemas.microsoft.com/office/drawing/2014/main" id="{647CA52E-CA51-4D3E-ACBA-AD33CA611C64}"/>
              </a:ext>
            </a:extLst>
          </p:cNvPr>
          <p:cNvSpPr>
            <a:spLocks noGrp="1"/>
          </p:cNvSpPr>
          <p:nvPr>
            <p:ph type="sldNum" sz="quarter" idx="4"/>
          </p:nvPr>
        </p:nvSpPr>
        <p:spPr/>
        <p:txBody>
          <a:bodyPr/>
          <a:lstStyle/>
          <a:p>
            <a:fld id="{263E268E-DA18-874E-8CBA-6F80F366F288}" type="slidenum">
              <a:rPr lang="en-US" dirty="0" smtClean="0"/>
              <a:pPr/>
              <a:t>15</a:t>
            </a:fld>
            <a:endParaRPr lang="en-US" dirty="0"/>
          </a:p>
        </p:txBody>
      </p:sp>
    </p:spTree>
    <p:extLst>
      <p:ext uri="{BB962C8B-B14F-4D97-AF65-F5344CB8AC3E}">
        <p14:creationId xmlns:p14="http://schemas.microsoft.com/office/powerpoint/2010/main" val="1597569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917DE7-90CD-49FB-88AA-D4E685AE5722}"/>
              </a:ext>
            </a:extLst>
          </p:cNvPr>
          <p:cNvSpPr>
            <a:spLocks noGrp="1"/>
          </p:cNvSpPr>
          <p:nvPr>
            <p:ph type="title"/>
          </p:nvPr>
        </p:nvSpPr>
        <p:spPr/>
        <p:txBody>
          <a:bodyPr/>
          <a:lstStyle/>
          <a:p>
            <a:r>
              <a:rPr lang="en-US" dirty="0"/>
              <a:t>Continuous Variable Summary Statistics (</a:t>
            </a:r>
            <a:r>
              <a:rPr lang="en-US" dirty="0" err="1"/>
              <a:t>cont</a:t>
            </a:r>
            <a:r>
              <a:rPr lang="en-US" dirty="0"/>
              <a:t>…)</a:t>
            </a:r>
          </a:p>
        </p:txBody>
      </p:sp>
      <p:sp>
        <p:nvSpPr>
          <p:cNvPr id="3" name="Content Placeholder 2">
            <a:extLst>
              <a:ext uri="{FF2B5EF4-FFF2-40B4-BE49-F238E27FC236}">
                <a16:creationId xmlns:a16="http://schemas.microsoft.com/office/drawing/2014/main" id="{3A2C68BE-FAE4-4752-A2E2-545D1A8971C3}"/>
              </a:ext>
            </a:extLst>
          </p:cNvPr>
          <p:cNvSpPr>
            <a:spLocks noGrp="1"/>
          </p:cNvSpPr>
          <p:nvPr>
            <p:ph idx="1"/>
          </p:nvPr>
        </p:nvSpPr>
        <p:spPr/>
        <p:txBody>
          <a:bodyPr/>
          <a:lstStyle/>
          <a:p>
            <a:r>
              <a:rPr lang="en-US" dirty="0"/>
              <a:t>Outliers!</a:t>
            </a:r>
          </a:p>
          <a:p>
            <a:pPr lvl="1"/>
            <a:r>
              <a:rPr lang="en-US" dirty="0"/>
              <a:t>Data that differs significantly from others observations</a:t>
            </a:r>
          </a:p>
          <a:p>
            <a:pPr lvl="1"/>
            <a:r>
              <a:rPr lang="en-US" dirty="0"/>
              <a:t>Can be extremely high or extremely low</a:t>
            </a:r>
          </a:p>
          <a:p>
            <a:r>
              <a:rPr lang="en-US" dirty="0"/>
              <a:t>Example: 1, 2, 2, </a:t>
            </a:r>
            <a:r>
              <a:rPr lang="en-US" b="1" dirty="0"/>
              <a:t>3</a:t>
            </a:r>
            <a:r>
              <a:rPr lang="en-US" dirty="0"/>
              <a:t>, 4, 7, 900</a:t>
            </a:r>
          </a:p>
          <a:p>
            <a:pPr lvl="1"/>
            <a:r>
              <a:rPr lang="en-US" dirty="0"/>
              <a:t>Median: 4.5</a:t>
            </a:r>
          </a:p>
          <a:p>
            <a:pPr lvl="1"/>
            <a:r>
              <a:rPr lang="en-US" dirty="0"/>
              <a:t>Mean: 131.3</a:t>
            </a:r>
          </a:p>
          <a:p>
            <a:r>
              <a:rPr lang="en-US" dirty="0"/>
              <a:t>Median better for data that is skewed or has many outliers</a:t>
            </a:r>
          </a:p>
          <a:p>
            <a:endParaRPr lang="en-US" dirty="0"/>
          </a:p>
        </p:txBody>
      </p:sp>
      <p:sp>
        <p:nvSpPr>
          <p:cNvPr id="4" name="Slide Number Placeholder 3">
            <a:extLst>
              <a:ext uri="{FF2B5EF4-FFF2-40B4-BE49-F238E27FC236}">
                <a16:creationId xmlns:a16="http://schemas.microsoft.com/office/drawing/2014/main" id="{E2EEE156-FAF1-41D2-B81E-5D3BF97DDAF4}"/>
              </a:ext>
            </a:extLst>
          </p:cNvPr>
          <p:cNvSpPr>
            <a:spLocks noGrp="1"/>
          </p:cNvSpPr>
          <p:nvPr>
            <p:ph type="sldNum" sz="quarter" idx="4"/>
          </p:nvPr>
        </p:nvSpPr>
        <p:spPr/>
        <p:txBody>
          <a:bodyPr/>
          <a:lstStyle/>
          <a:p>
            <a:fld id="{263E268E-DA18-874E-8CBA-6F80F366F288}" type="slidenum">
              <a:rPr lang="en-US" smtClean="0"/>
              <a:pPr/>
              <a:t>16</a:t>
            </a:fld>
            <a:endParaRPr lang="en-US" dirty="0"/>
          </a:p>
        </p:txBody>
      </p:sp>
    </p:spTree>
    <p:extLst>
      <p:ext uri="{BB962C8B-B14F-4D97-AF65-F5344CB8AC3E}">
        <p14:creationId xmlns:p14="http://schemas.microsoft.com/office/powerpoint/2010/main" val="39051282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F57EB4-4B06-4E96-A56A-EC624BC9A0FB}"/>
              </a:ext>
            </a:extLst>
          </p:cNvPr>
          <p:cNvSpPr>
            <a:spLocks noGrp="1"/>
          </p:cNvSpPr>
          <p:nvPr>
            <p:ph type="title"/>
          </p:nvPr>
        </p:nvSpPr>
        <p:spPr/>
        <p:txBody>
          <a:bodyPr/>
          <a:lstStyle/>
          <a:p>
            <a:r>
              <a:rPr lang="en-US" dirty="0"/>
              <a:t>Categorical Variable Summary Statistics</a:t>
            </a:r>
          </a:p>
        </p:txBody>
      </p:sp>
      <p:sp>
        <p:nvSpPr>
          <p:cNvPr id="3" name="Content Placeholder 2">
            <a:extLst>
              <a:ext uri="{FF2B5EF4-FFF2-40B4-BE49-F238E27FC236}">
                <a16:creationId xmlns:a16="http://schemas.microsoft.com/office/drawing/2014/main" id="{14A84D60-FAE1-417A-8EF4-636A0EF88027}"/>
              </a:ext>
            </a:extLst>
          </p:cNvPr>
          <p:cNvSpPr>
            <a:spLocks noGrp="1"/>
          </p:cNvSpPr>
          <p:nvPr>
            <p:ph idx="1"/>
          </p:nvPr>
        </p:nvSpPr>
        <p:spPr/>
        <p:txBody>
          <a:bodyPr/>
          <a:lstStyle/>
          <a:p>
            <a:r>
              <a:rPr lang="en-US" dirty="0"/>
              <a:t>Frequency</a:t>
            </a:r>
          </a:p>
          <a:p>
            <a:pPr lvl="1"/>
            <a:r>
              <a:rPr lang="en-US" dirty="0"/>
              <a:t>The number of observations</a:t>
            </a:r>
          </a:p>
          <a:p>
            <a:r>
              <a:rPr lang="en-US" dirty="0"/>
              <a:t>Percent</a:t>
            </a:r>
          </a:p>
          <a:p>
            <a:pPr lvl="1"/>
            <a:r>
              <a:rPr lang="en-US" dirty="0"/>
              <a:t>The percentage of that particular category for a variable</a:t>
            </a:r>
          </a:p>
          <a:p>
            <a:pPr lvl="1"/>
            <a:endParaRPr lang="en-US" dirty="0"/>
          </a:p>
          <a:p>
            <a:pPr lvl="1"/>
            <a:endParaRPr lang="en-US" dirty="0"/>
          </a:p>
          <a:p>
            <a:pPr marL="457200" lvl="1" indent="0">
              <a:buNone/>
            </a:pPr>
            <a:r>
              <a:rPr lang="en-US" i="1" dirty="0"/>
              <a:t>Insert table of the hospital death variable</a:t>
            </a:r>
          </a:p>
        </p:txBody>
      </p:sp>
      <p:sp>
        <p:nvSpPr>
          <p:cNvPr id="4" name="Slide Number Placeholder 3">
            <a:extLst>
              <a:ext uri="{FF2B5EF4-FFF2-40B4-BE49-F238E27FC236}">
                <a16:creationId xmlns:a16="http://schemas.microsoft.com/office/drawing/2014/main" id="{1F1DA134-6E88-4695-A2EA-0DF57E13AB77}"/>
              </a:ext>
            </a:extLst>
          </p:cNvPr>
          <p:cNvSpPr>
            <a:spLocks noGrp="1"/>
          </p:cNvSpPr>
          <p:nvPr>
            <p:ph type="sldNum" sz="quarter" idx="4"/>
          </p:nvPr>
        </p:nvSpPr>
        <p:spPr/>
        <p:txBody>
          <a:bodyPr/>
          <a:lstStyle/>
          <a:p>
            <a:fld id="{263E268E-DA18-874E-8CBA-6F80F366F288}" type="slidenum">
              <a:rPr lang="en-US" smtClean="0"/>
              <a:pPr/>
              <a:t>17</a:t>
            </a:fld>
            <a:endParaRPr lang="en-US" dirty="0"/>
          </a:p>
        </p:txBody>
      </p:sp>
    </p:spTree>
    <p:extLst>
      <p:ext uri="{BB962C8B-B14F-4D97-AF65-F5344CB8AC3E}">
        <p14:creationId xmlns:p14="http://schemas.microsoft.com/office/powerpoint/2010/main" val="3342356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EECAFF-C18F-49E9-A5E5-ABC3DE133344}"/>
              </a:ext>
            </a:extLst>
          </p:cNvPr>
          <p:cNvSpPr>
            <a:spLocks noGrp="1"/>
          </p:cNvSpPr>
          <p:nvPr>
            <p:ph type="title"/>
          </p:nvPr>
        </p:nvSpPr>
        <p:spPr/>
        <p:txBody>
          <a:bodyPr/>
          <a:lstStyle/>
          <a:p>
            <a:r>
              <a:rPr lang="en-US" dirty="0"/>
              <a:t>Variability</a:t>
            </a:r>
          </a:p>
        </p:txBody>
      </p:sp>
      <p:sp>
        <p:nvSpPr>
          <p:cNvPr id="4" name="Slide Number Placeholder 3">
            <a:extLst>
              <a:ext uri="{FF2B5EF4-FFF2-40B4-BE49-F238E27FC236}">
                <a16:creationId xmlns:a16="http://schemas.microsoft.com/office/drawing/2014/main" id="{627E1219-3570-484B-92C0-2BBE8D22AC3D}"/>
              </a:ext>
            </a:extLst>
          </p:cNvPr>
          <p:cNvSpPr>
            <a:spLocks noGrp="1"/>
          </p:cNvSpPr>
          <p:nvPr>
            <p:ph type="sldNum" sz="quarter" idx="4"/>
          </p:nvPr>
        </p:nvSpPr>
        <p:spPr/>
        <p:txBody>
          <a:bodyPr/>
          <a:lstStyle/>
          <a:p>
            <a:fld id="{263E268E-DA18-874E-8CBA-6F80F366F288}" type="slidenum">
              <a:rPr lang="en-US" dirty="0" smtClean="0"/>
              <a:pPr/>
              <a:t>18</a:t>
            </a:fld>
            <a:endParaRPr lang="en-US" dirty="0"/>
          </a:p>
        </p:txBody>
      </p:sp>
      <p:pic>
        <p:nvPicPr>
          <p:cNvPr id="6146" name="Picture 2" descr="simulation">
            <a:extLst>
              <a:ext uri="{FF2B5EF4-FFF2-40B4-BE49-F238E27FC236}">
                <a16:creationId xmlns:a16="http://schemas.microsoft.com/office/drawing/2014/main" id="{C82C9F2D-CF59-4A7B-BC00-F76B7D30BD64}"/>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4711" t="2914" r="2257" b="13869"/>
          <a:stretch/>
        </p:blipFill>
        <p:spPr bwMode="auto">
          <a:xfrm>
            <a:off x="2635045" y="904568"/>
            <a:ext cx="3873910" cy="37262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27652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E9E653-F947-4ECE-ABB7-09B5AA1B2168}"/>
              </a:ext>
            </a:extLst>
          </p:cNvPr>
          <p:cNvSpPr>
            <a:spLocks noGrp="1"/>
          </p:cNvSpPr>
          <p:nvPr>
            <p:ph type="title"/>
          </p:nvPr>
        </p:nvSpPr>
        <p:spPr/>
        <p:txBody>
          <a:bodyPr/>
          <a:lstStyle/>
          <a:p>
            <a:r>
              <a:rPr lang="en-US" dirty="0"/>
              <a:t>Variability</a:t>
            </a:r>
          </a:p>
        </p:txBody>
      </p:sp>
      <p:sp>
        <p:nvSpPr>
          <p:cNvPr id="3" name="Content Placeholder 2">
            <a:extLst>
              <a:ext uri="{FF2B5EF4-FFF2-40B4-BE49-F238E27FC236}">
                <a16:creationId xmlns:a16="http://schemas.microsoft.com/office/drawing/2014/main" id="{F61E6817-F2C4-4575-B999-9B2FCC5B100E}"/>
              </a:ext>
            </a:extLst>
          </p:cNvPr>
          <p:cNvSpPr>
            <a:spLocks noGrp="1"/>
          </p:cNvSpPr>
          <p:nvPr>
            <p:ph idx="1"/>
          </p:nvPr>
        </p:nvSpPr>
        <p:spPr/>
        <p:txBody>
          <a:bodyPr>
            <a:normAutofit/>
          </a:bodyPr>
          <a:lstStyle/>
          <a:p>
            <a:r>
              <a:rPr lang="en-US" dirty="0"/>
              <a:t>Variability show how “spread out” a continuous variable is</a:t>
            </a:r>
          </a:p>
          <a:p>
            <a:pPr lvl="1"/>
            <a:r>
              <a:rPr lang="en-US" dirty="0"/>
              <a:t>Standard deviation: variability measure for means</a:t>
            </a:r>
          </a:p>
          <a:p>
            <a:pPr lvl="1"/>
            <a:r>
              <a:rPr lang="en-US" dirty="0"/>
              <a:t>Interquartile Range (IQR): variability measure for medians</a:t>
            </a:r>
          </a:p>
          <a:p>
            <a:pPr lvl="1"/>
            <a:r>
              <a:rPr lang="en-US" dirty="0"/>
              <a:t>Range: the difference between the largest score and the smallest score.</a:t>
            </a:r>
          </a:p>
        </p:txBody>
      </p:sp>
      <p:sp>
        <p:nvSpPr>
          <p:cNvPr id="4" name="Slide Number Placeholder 3">
            <a:extLst>
              <a:ext uri="{FF2B5EF4-FFF2-40B4-BE49-F238E27FC236}">
                <a16:creationId xmlns:a16="http://schemas.microsoft.com/office/drawing/2014/main" id="{56DE7A09-90F5-4FD6-A3EF-F74512B2990E}"/>
              </a:ext>
            </a:extLst>
          </p:cNvPr>
          <p:cNvSpPr>
            <a:spLocks noGrp="1"/>
          </p:cNvSpPr>
          <p:nvPr>
            <p:ph type="sldNum" sz="quarter" idx="4"/>
          </p:nvPr>
        </p:nvSpPr>
        <p:spPr/>
        <p:txBody>
          <a:bodyPr/>
          <a:lstStyle/>
          <a:p>
            <a:fld id="{263E268E-DA18-874E-8CBA-6F80F366F288}" type="slidenum">
              <a:rPr lang="en-US" dirty="0" smtClean="0"/>
              <a:pPr/>
              <a:t>19</a:t>
            </a:fld>
            <a:endParaRPr lang="en-US" dirty="0"/>
          </a:p>
        </p:txBody>
      </p:sp>
    </p:spTree>
    <p:extLst>
      <p:ext uri="{BB962C8B-B14F-4D97-AF65-F5344CB8AC3E}">
        <p14:creationId xmlns:p14="http://schemas.microsoft.com/office/powerpoint/2010/main" val="34431695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A7C3FF4F-920E-45BE-A6B2-4554416421D3}"/>
              </a:ext>
            </a:extLst>
          </p:cNvPr>
          <p:cNvSpPr>
            <a:spLocks noGrp="1"/>
          </p:cNvSpPr>
          <p:nvPr>
            <p:ph idx="1"/>
          </p:nvPr>
        </p:nvSpPr>
        <p:spPr/>
        <p:txBody>
          <a:bodyPr/>
          <a:lstStyle/>
          <a:p>
            <a:r>
              <a:rPr lang="en-US" dirty="0"/>
              <a:t>Eric Cui</a:t>
            </a:r>
          </a:p>
          <a:p>
            <a:r>
              <a:rPr lang="en-US" dirty="0"/>
              <a:t>Dual Degree: MD / PSM BMHI</a:t>
            </a:r>
          </a:p>
          <a:p>
            <a:pPr lvl="1"/>
            <a:r>
              <a:rPr lang="en-US" dirty="0"/>
              <a:t>University of North Carolina at Chapel Hill</a:t>
            </a:r>
          </a:p>
          <a:p>
            <a:r>
              <a:rPr lang="en-US" dirty="0">
                <a:hlinkClick r:id="rId3"/>
              </a:rPr>
              <a:t>eric_cui@med.unc.edu</a:t>
            </a:r>
            <a:endParaRPr lang="en-US" dirty="0"/>
          </a:p>
          <a:p>
            <a:r>
              <a:rPr lang="en-US" dirty="0"/>
              <a:t>Office hours</a:t>
            </a:r>
          </a:p>
        </p:txBody>
      </p:sp>
      <p:sp>
        <p:nvSpPr>
          <p:cNvPr id="4" name="Title 3">
            <a:extLst>
              <a:ext uri="{FF2B5EF4-FFF2-40B4-BE49-F238E27FC236}">
                <a16:creationId xmlns:a16="http://schemas.microsoft.com/office/drawing/2014/main" id="{B1AD0209-3AD9-4A39-9EAD-01024D7E73DE}"/>
              </a:ext>
            </a:extLst>
          </p:cNvPr>
          <p:cNvSpPr>
            <a:spLocks noGrp="1"/>
          </p:cNvSpPr>
          <p:nvPr>
            <p:ph type="title"/>
          </p:nvPr>
        </p:nvSpPr>
        <p:spPr/>
        <p:txBody>
          <a:bodyPr/>
          <a:lstStyle/>
          <a:p>
            <a:r>
              <a:rPr lang="en-US" dirty="0"/>
              <a:t>Module 2 Instructor</a:t>
            </a:r>
          </a:p>
        </p:txBody>
      </p:sp>
      <p:sp>
        <p:nvSpPr>
          <p:cNvPr id="3" name="Footer Placeholder 2">
            <a:extLst>
              <a:ext uri="{FF2B5EF4-FFF2-40B4-BE49-F238E27FC236}">
                <a16:creationId xmlns:a16="http://schemas.microsoft.com/office/drawing/2014/main" id="{9D25217B-13B0-490A-8FF9-1D4CB99750F0}"/>
              </a:ext>
            </a:extLst>
          </p:cNvPr>
          <p:cNvSpPr>
            <a:spLocks noGrp="1"/>
          </p:cNvSpPr>
          <p:nvPr>
            <p:ph type="ftr" sz="quarter" idx="3"/>
          </p:nvPr>
        </p:nvSpPr>
        <p:spPr/>
        <p:txBody>
          <a:bodyPr/>
          <a:lstStyle/>
          <a:p>
            <a:r>
              <a:rPr lang="en-US"/>
              <a:t>Department Name</a:t>
            </a:r>
            <a:endParaRPr lang="en-US" dirty="0"/>
          </a:p>
        </p:txBody>
      </p:sp>
      <p:pic>
        <p:nvPicPr>
          <p:cNvPr id="12" name="Picture Placeholder 11">
            <a:extLst>
              <a:ext uri="{FF2B5EF4-FFF2-40B4-BE49-F238E27FC236}">
                <a16:creationId xmlns:a16="http://schemas.microsoft.com/office/drawing/2014/main" id="{73F8AAA9-C43E-4D60-98E9-2A6E0DBC56A8}"/>
              </a:ext>
            </a:extLst>
          </p:cNvPr>
          <p:cNvPicPr>
            <a:picLocks noGrp="1" noChangeAspect="1"/>
          </p:cNvPicPr>
          <p:nvPr>
            <p:ph type="pic" sz="quarter" idx="13"/>
          </p:nvPr>
        </p:nvPicPr>
        <p:blipFill>
          <a:blip r:embed="rId4"/>
          <a:srcRect l="19312" r="19312"/>
          <a:stretch>
            <a:fillRect/>
          </a:stretch>
        </p:blipFill>
        <p:spPr/>
      </p:pic>
    </p:spTree>
    <p:extLst>
      <p:ext uri="{BB962C8B-B14F-4D97-AF65-F5344CB8AC3E}">
        <p14:creationId xmlns:p14="http://schemas.microsoft.com/office/powerpoint/2010/main" val="20741281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44C7E1-8E60-410B-9AB6-39BBC359F31E}"/>
              </a:ext>
            </a:extLst>
          </p:cNvPr>
          <p:cNvSpPr>
            <a:spLocks noGrp="1"/>
          </p:cNvSpPr>
          <p:nvPr>
            <p:ph type="title"/>
          </p:nvPr>
        </p:nvSpPr>
        <p:spPr/>
        <p:txBody>
          <a:bodyPr/>
          <a:lstStyle/>
          <a:p>
            <a:r>
              <a:rPr lang="en-US" dirty="0"/>
              <a:t>Question 2</a:t>
            </a:r>
          </a:p>
        </p:txBody>
      </p:sp>
      <p:sp>
        <p:nvSpPr>
          <p:cNvPr id="3" name="Content Placeholder 2">
            <a:extLst>
              <a:ext uri="{FF2B5EF4-FFF2-40B4-BE49-F238E27FC236}">
                <a16:creationId xmlns:a16="http://schemas.microsoft.com/office/drawing/2014/main" id="{672D80C8-ADED-426D-94CE-E475E4074EF9}"/>
              </a:ext>
            </a:extLst>
          </p:cNvPr>
          <p:cNvSpPr>
            <a:spLocks noGrp="1"/>
          </p:cNvSpPr>
          <p:nvPr>
            <p:ph idx="1"/>
          </p:nvPr>
        </p:nvSpPr>
        <p:spPr/>
        <p:txBody>
          <a:bodyPr/>
          <a:lstStyle/>
          <a:p>
            <a:r>
              <a:rPr lang="en-US" dirty="0"/>
              <a:t>A critical part of any clinical experiment is understanding your patients. Say we have a 10 patient cohort with the following ages in years below.</a:t>
            </a:r>
          </a:p>
          <a:p>
            <a:pPr lvl="1"/>
            <a:r>
              <a:rPr lang="en-US" dirty="0"/>
              <a:t>18, 38, 53, 27, 68, 44, 86, 63, 54, 68</a:t>
            </a:r>
          </a:p>
          <a:p>
            <a:r>
              <a:rPr lang="en-US" dirty="0"/>
              <a:t>Please calculate the appropriate summary statistics for this cohort</a:t>
            </a:r>
          </a:p>
        </p:txBody>
      </p:sp>
      <p:sp>
        <p:nvSpPr>
          <p:cNvPr id="4" name="Slide Number Placeholder 3">
            <a:extLst>
              <a:ext uri="{FF2B5EF4-FFF2-40B4-BE49-F238E27FC236}">
                <a16:creationId xmlns:a16="http://schemas.microsoft.com/office/drawing/2014/main" id="{9C7196D5-F407-49BD-A2BC-FD8FFC7D795B}"/>
              </a:ext>
            </a:extLst>
          </p:cNvPr>
          <p:cNvSpPr>
            <a:spLocks noGrp="1"/>
          </p:cNvSpPr>
          <p:nvPr>
            <p:ph type="sldNum" sz="quarter" idx="4"/>
          </p:nvPr>
        </p:nvSpPr>
        <p:spPr/>
        <p:txBody>
          <a:bodyPr/>
          <a:lstStyle/>
          <a:p>
            <a:fld id="{263E268E-DA18-874E-8CBA-6F80F366F288}" type="slidenum">
              <a:rPr lang="en-US" smtClean="0"/>
              <a:pPr/>
              <a:t>20</a:t>
            </a:fld>
            <a:endParaRPr lang="en-US" dirty="0"/>
          </a:p>
        </p:txBody>
      </p:sp>
    </p:spTree>
    <p:extLst>
      <p:ext uri="{BB962C8B-B14F-4D97-AF65-F5344CB8AC3E}">
        <p14:creationId xmlns:p14="http://schemas.microsoft.com/office/powerpoint/2010/main" val="19787986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DFF1B2A-BEEB-4EBB-AD1A-33830F863867}"/>
              </a:ext>
            </a:extLst>
          </p:cNvPr>
          <p:cNvSpPr>
            <a:spLocks noGrp="1"/>
          </p:cNvSpPr>
          <p:nvPr>
            <p:ph type="title"/>
          </p:nvPr>
        </p:nvSpPr>
        <p:spPr/>
        <p:txBody>
          <a:bodyPr/>
          <a:lstStyle/>
          <a:p>
            <a:r>
              <a:rPr lang="en-US" dirty="0"/>
              <a:t>End of 3</a:t>
            </a:r>
            <a:r>
              <a:rPr lang="en-US" baseline="30000" dirty="0"/>
              <a:t>rd</a:t>
            </a:r>
            <a:r>
              <a:rPr lang="en-US" dirty="0"/>
              <a:t> Video for Data Mining Module 2</a:t>
            </a:r>
          </a:p>
        </p:txBody>
      </p:sp>
      <p:sp>
        <p:nvSpPr>
          <p:cNvPr id="5" name="Slide Number Placeholder 4">
            <a:extLst>
              <a:ext uri="{FF2B5EF4-FFF2-40B4-BE49-F238E27FC236}">
                <a16:creationId xmlns:a16="http://schemas.microsoft.com/office/drawing/2014/main" id="{C89DB184-8CA7-4278-9ECA-DB8930BDAFD5}"/>
              </a:ext>
            </a:extLst>
          </p:cNvPr>
          <p:cNvSpPr>
            <a:spLocks noGrp="1"/>
          </p:cNvSpPr>
          <p:nvPr>
            <p:ph type="sldNum" sz="quarter" idx="4294967295"/>
          </p:nvPr>
        </p:nvSpPr>
        <p:spPr>
          <a:xfrm>
            <a:off x="8763000" y="4795838"/>
            <a:ext cx="381000" cy="258762"/>
          </a:xfrm>
          <a:prstGeom prst="rect">
            <a:avLst/>
          </a:prstGeom>
        </p:spPr>
        <p:txBody>
          <a:bodyPr/>
          <a:lstStyle/>
          <a:p>
            <a:fld id="{263E268E-DA18-874E-8CBA-6F80F366F288}" type="slidenum">
              <a:rPr lang="en-US" smtClean="0"/>
              <a:pPr/>
              <a:t>21</a:t>
            </a:fld>
            <a:endParaRPr lang="en-US" dirty="0"/>
          </a:p>
        </p:txBody>
      </p:sp>
    </p:spTree>
    <p:extLst>
      <p:ext uri="{BB962C8B-B14F-4D97-AF65-F5344CB8AC3E}">
        <p14:creationId xmlns:p14="http://schemas.microsoft.com/office/powerpoint/2010/main" val="27424378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1F9386-AAD2-44DA-B995-2C29C00C2B2F}"/>
              </a:ext>
            </a:extLst>
          </p:cNvPr>
          <p:cNvSpPr>
            <a:spLocks noGrp="1"/>
          </p:cNvSpPr>
          <p:nvPr>
            <p:ph type="title"/>
          </p:nvPr>
        </p:nvSpPr>
        <p:spPr/>
        <p:txBody>
          <a:bodyPr/>
          <a:lstStyle/>
          <a:p>
            <a:r>
              <a:rPr lang="en-US" dirty="0"/>
              <a:t>Histogram</a:t>
            </a:r>
          </a:p>
        </p:txBody>
      </p:sp>
      <p:pic>
        <p:nvPicPr>
          <p:cNvPr id="5" name="Content Placeholder 4">
            <a:extLst>
              <a:ext uri="{FF2B5EF4-FFF2-40B4-BE49-F238E27FC236}">
                <a16:creationId xmlns:a16="http://schemas.microsoft.com/office/drawing/2014/main" id="{A0969CB7-0C32-4C73-8443-C3F1892956DE}"/>
              </a:ext>
            </a:extLst>
          </p:cNvPr>
          <p:cNvPicPr>
            <a:picLocks noGrp="1" noChangeAspect="1"/>
          </p:cNvPicPr>
          <p:nvPr>
            <p:ph idx="1"/>
          </p:nvPr>
        </p:nvPicPr>
        <p:blipFill>
          <a:blip r:embed="rId2"/>
          <a:stretch>
            <a:fillRect/>
          </a:stretch>
        </p:blipFill>
        <p:spPr>
          <a:xfrm>
            <a:off x="2557872" y="976312"/>
            <a:ext cx="3968887" cy="3819803"/>
          </a:xfrm>
          <a:prstGeom prst="rect">
            <a:avLst/>
          </a:prstGeom>
        </p:spPr>
      </p:pic>
      <p:sp>
        <p:nvSpPr>
          <p:cNvPr id="4" name="Slide Number Placeholder 3">
            <a:extLst>
              <a:ext uri="{FF2B5EF4-FFF2-40B4-BE49-F238E27FC236}">
                <a16:creationId xmlns:a16="http://schemas.microsoft.com/office/drawing/2014/main" id="{3538150A-8B46-4168-801C-4F037015DD07}"/>
              </a:ext>
            </a:extLst>
          </p:cNvPr>
          <p:cNvSpPr>
            <a:spLocks noGrp="1"/>
          </p:cNvSpPr>
          <p:nvPr>
            <p:ph type="sldNum" sz="quarter" idx="4"/>
          </p:nvPr>
        </p:nvSpPr>
        <p:spPr/>
        <p:txBody>
          <a:bodyPr/>
          <a:lstStyle/>
          <a:p>
            <a:fld id="{263E268E-DA18-874E-8CBA-6F80F366F288}" type="slidenum">
              <a:rPr lang="en-US" smtClean="0"/>
              <a:pPr/>
              <a:t>22</a:t>
            </a:fld>
            <a:endParaRPr lang="en-US" dirty="0"/>
          </a:p>
        </p:txBody>
      </p:sp>
    </p:spTree>
    <p:extLst>
      <p:ext uri="{BB962C8B-B14F-4D97-AF65-F5344CB8AC3E}">
        <p14:creationId xmlns:p14="http://schemas.microsoft.com/office/powerpoint/2010/main" val="30110856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5AFE3F-646C-4955-9C51-6704945C0B9A}"/>
              </a:ext>
            </a:extLst>
          </p:cNvPr>
          <p:cNvSpPr>
            <a:spLocks noGrp="1"/>
          </p:cNvSpPr>
          <p:nvPr>
            <p:ph type="title"/>
          </p:nvPr>
        </p:nvSpPr>
        <p:spPr/>
        <p:txBody>
          <a:bodyPr/>
          <a:lstStyle/>
          <a:p>
            <a:r>
              <a:rPr lang="en-US" dirty="0"/>
              <a:t>Histogram (Cont.)</a:t>
            </a:r>
          </a:p>
        </p:txBody>
      </p:sp>
      <p:sp>
        <p:nvSpPr>
          <p:cNvPr id="3" name="Content Placeholder 2">
            <a:extLst>
              <a:ext uri="{FF2B5EF4-FFF2-40B4-BE49-F238E27FC236}">
                <a16:creationId xmlns:a16="http://schemas.microsoft.com/office/drawing/2014/main" id="{ACBD7FE9-E067-4CD3-939E-44972D2A4EF7}"/>
              </a:ext>
            </a:extLst>
          </p:cNvPr>
          <p:cNvSpPr>
            <a:spLocks noGrp="1"/>
          </p:cNvSpPr>
          <p:nvPr>
            <p:ph idx="1"/>
          </p:nvPr>
        </p:nvSpPr>
        <p:spPr/>
        <p:txBody>
          <a:bodyPr/>
          <a:lstStyle/>
          <a:p>
            <a:r>
              <a:rPr lang="en-US" dirty="0"/>
              <a:t>Data visualization for continuous variables</a:t>
            </a:r>
          </a:p>
          <a:p>
            <a:r>
              <a:rPr lang="en-US" dirty="0"/>
              <a:t>Graphical display of data using bars of different heights. </a:t>
            </a:r>
          </a:p>
          <a:p>
            <a:r>
              <a:rPr lang="en-US" dirty="0"/>
              <a:t>Each bar groups numbers into ranges. </a:t>
            </a:r>
          </a:p>
          <a:p>
            <a:pPr lvl="1"/>
            <a:r>
              <a:rPr lang="en-US" dirty="0"/>
              <a:t>Taller bars show that more data falls in that range. </a:t>
            </a:r>
          </a:p>
          <a:p>
            <a:pPr lvl="1"/>
            <a:r>
              <a:rPr lang="en-US" dirty="0"/>
              <a:t>Smaller bars show that less data falls into that range</a:t>
            </a:r>
          </a:p>
          <a:p>
            <a:r>
              <a:rPr lang="en-US" dirty="0"/>
              <a:t>A histogram displays the shape and spread of continuous data. </a:t>
            </a:r>
          </a:p>
        </p:txBody>
      </p:sp>
      <p:sp>
        <p:nvSpPr>
          <p:cNvPr id="4" name="Slide Number Placeholder 3">
            <a:extLst>
              <a:ext uri="{FF2B5EF4-FFF2-40B4-BE49-F238E27FC236}">
                <a16:creationId xmlns:a16="http://schemas.microsoft.com/office/drawing/2014/main" id="{5EA798FA-61AF-4947-B0D3-3420417B850D}"/>
              </a:ext>
            </a:extLst>
          </p:cNvPr>
          <p:cNvSpPr>
            <a:spLocks noGrp="1"/>
          </p:cNvSpPr>
          <p:nvPr>
            <p:ph type="sldNum" sz="quarter" idx="4"/>
          </p:nvPr>
        </p:nvSpPr>
        <p:spPr/>
        <p:txBody>
          <a:bodyPr/>
          <a:lstStyle/>
          <a:p>
            <a:fld id="{263E268E-DA18-874E-8CBA-6F80F366F288}" type="slidenum">
              <a:rPr lang="en-US" smtClean="0"/>
              <a:pPr/>
              <a:t>23</a:t>
            </a:fld>
            <a:endParaRPr lang="en-US" dirty="0"/>
          </a:p>
        </p:txBody>
      </p:sp>
    </p:spTree>
    <p:extLst>
      <p:ext uri="{BB962C8B-B14F-4D97-AF65-F5344CB8AC3E}">
        <p14:creationId xmlns:p14="http://schemas.microsoft.com/office/powerpoint/2010/main" val="34691385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720B48-5AC5-4B24-80E1-7048FBEF2100}"/>
              </a:ext>
            </a:extLst>
          </p:cNvPr>
          <p:cNvSpPr>
            <a:spLocks noGrp="1"/>
          </p:cNvSpPr>
          <p:nvPr>
            <p:ph type="title"/>
          </p:nvPr>
        </p:nvSpPr>
        <p:spPr/>
        <p:txBody>
          <a:bodyPr/>
          <a:lstStyle/>
          <a:p>
            <a:r>
              <a:rPr lang="en-US" dirty="0"/>
              <a:t>Bar Plot</a:t>
            </a:r>
          </a:p>
        </p:txBody>
      </p:sp>
      <p:pic>
        <p:nvPicPr>
          <p:cNvPr id="5" name="Content Placeholder 4">
            <a:extLst>
              <a:ext uri="{FF2B5EF4-FFF2-40B4-BE49-F238E27FC236}">
                <a16:creationId xmlns:a16="http://schemas.microsoft.com/office/drawing/2014/main" id="{D6E54463-E5FE-470F-920B-0D54D5FFE9D2}"/>
              </a:ext>
            </a:extLst>
          </p:cNvPr>
          <p:cNvPicPr>
            <a:picLocks noGrp="1" noChangeAspect="1"/>
          </p:cNvPicPr>
          <p:nvPr>
            <p:ph idx="1"/>
          </p:nvPr>
        </p:nvPicPr>
        <p:blipFill>
          <a:blip r:embed="rId2"/>
          <a:stretch>
            <a:fillRect/>
          </a:stretch>
        </p:blipFill>
        <p:spPr>
          <a:xfrm>
            <a:off x="2779759" y="976313"/>
            <a:ext cx="3584482" cy="3720958"/>
          </a:xfrm>
          <a:prstGeom prst="rect">
            <a:avLst/>
          </a:prstGeom>
        </p:spPr>
      </p:pic>
      <p:sp>
        <p:nvSpPr>
          <p:cNvPr id="4" name="Slide Number Placeholder 3">
            <a:extLst>
              <a:ext uri="{FF2B5EF4-FFF2-40B4-BE49-F238E27FC236}">
                <a16:creationId xmlns:a16="http://schemas.microsoft.com/office/drawing/2014/main" id="{DA67690F-DEE6-4C8D-A684-C30B413856A3}"/>
              </a:ext>
            </a:extLst>
          </p:cNvPr>
          <p:cNvSpPr>
            <a:spLocks noGrp="1"/>
          </p:cNvSpPr>
          <p:nvPr>
            <p:ph type="sldNum" sz="quarter" idx="4"/>
          </p:nvPr>
        </p:nvSpPr>
        <p:spPr/>
        <p:txBody>
          <a:bodyPr/>
          <a:lstStyle/>
          <a:p>
            <a:fld id="{263E268E-DA18-874E-8CBA-6F80F366F288}" type="slidenum">
              <a:rPr lang="en-US" smtClean="0"/>
              <a:pPr/>
              <a:t>24</a:t>
            </a:fld>
            <a:endParaRPr lang="en-US" dirty="0"/>
          </a:p>
        </p:txBody>
      </p:sp>
    </p:spTree>
    <p:extLst>
      <p:ext uri="{BB962C8B-B14F-4D97-AF65-F5344CB8AC3E}">
        <p14:creationId xmlns:p14="http://schemas.microsoft.com/office/powerpoint/2010/main" val="37951091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F80C76-9794-486A-848E-4037E7965C05}"/>
              </a:ext>
            </a:extLst>
          </p:cNvPr>
          <p:cNvSpPr>
            <a:spLocks noGrp="1"/>
          </p:cNvSpPr>
          <p:nvPr>
            <p:ph type="title"/>
          </p:nvPr>
        </p:nvSpPr>
        <p:spPr/>
        <p:txBody>
          <a:bodyPr/>
          <a:lstStyle/>
          <a:p>
            <a:r>
              <a:rPr lang="en-US" dirty="0"/>
              <a:t>Bar Plot (Cont.)</a:t>
            </a:r>
          </a:p>
        </p:txBody>
      </p:sp>
      <p:sp>
        <p:nvSpPr>
          <p:cNvPr id="3" name="Content Placeholder 2">
            <a:extLst>
              <a:ext uri="{FF2B5EF4-FFF2-40B4-BE49-F238E27FC236}">
                <a16:creationId xmlns:a16="http://schemas.microsoft.com/office/drawing/2014/main" id="{E65D320D-F776-40F2-8D8A-A10DEBDAF018}"/>
              </a:ext>
            </a:extLst>
          </p:cNvPr>
          <p:cNvSpPr>
            <a:spLocks noGrp="1"/>
          </p:cNvSpPr>
          <p:nvPr>
            <p:ph idx="1"/>
          </p:nvPr>
        </p:nvSpPr>
        <p:spPr/>
        <p:txBody>
          <a:bodyPr/>
          <a:lstStyle/>
          <a:p>
            <a:r>
              <a:rPr lang="en-US" dirty="0"/>
              <a:t>Data visualization for graphical variables</a:t>
            </a:r>
          </a:p>
          <a:p>
            <a:r>
              <a:rPr lang="en-US" dirty="0"/>
              <a:t>Each bar represents a category</a:t>
            </a:r>
          </a:p>
          <a:p>
            <a:pPr lvl="1"/>
            <a:r>
              <a:rPr lang="en-US" dirty="0"/>
              <a:t>Taller bars show that more data falls in that category</a:t>
            </a:r>
          </a:p>
          <a:p>
            <a:pPr lvl="1"/>
            <a:r>
              <a:rPr lang="en-US" dirty="0"/>
              <a:t>Smaller bars show that less data falls into that category</a:t>
            </a:r>
          </a:p>
          <a:p>
            <a:endParaRPr lang="en-US" dirty="0"/>
          </a:p>
        </p:txBody>
      </p:sp>
      <p:sp>
        <p:nvSpPr>
          <p:cNvPr id="4" name="Slide Number Placeholder 3">
            <a:extLst>
              <a:ext uri="{FF2B5EF4-FFF2-40B4-BE49-F238E27FC236}">
                <a16:creationId xmlns:a16="http://schemas.microsoft.com/office/drawing/2014/main" id="{9C1954B6-AB23-4A55-B5CC-EDBC669975E1}"/>
              </a:ext>
            </a:extLst>
          </p:cNvPr>
          <p:cNvSpPr>
            <a:spLocks noGrp="1"/>
          </p:cNvSpPr>
          <p:nvPr>
            <p:ph type="sldNum" sz="quarter" idx="4"/>
          </p:nvPr>
        </p:nvSpPr>
        <p:spPr/>
        <p:txBody>
          <a:bodyPr/>
          <a:lstStyle/>
          <a:p>
            <a:fld id="{263E268E-DA18-874E-8CBA-6F80F366F288}" type="slidenum">
              <a:rPr lang="en-US" smtClean="0"/>
              <a:pPr/>
              <a:t>25</a:t>
            </a:fld>
            <a:endParaRPr lang="en-US" dirty="0"/>
          </a:p>
        </p:txBody>
      </p:sp>
    </p:spTree>
    <p:extLst>
      <p:ext uri="{BB962C8B-B14F-4D97-AF65-F5344CB8AC3E}">
        <p14:creationId xmlns:p14="http://schemas.microsoft.com/office/powerpoint/2010/main" val="3276775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DFF1B2A-BEEB-4EBB-AD1A-33830F863867}"/>
              </a:ext>
            </a:extLst>
          </p:cNvPr>
          <p:cNvSpPr>
            <a:spLocks noGrp="1"/>
          </p:cNvSpPr>
          <p:nvPr>
            <p:ph type="title"/>
          </p:nvPr>
        </p:nvSpPr>
        <p:spPr/>
        <p:txBody>
          <a:bodyPr/>
          <a:lstStyle/>
          <a:p>
            <a:r>
              <a:rPr lang="en-US" dirty="0"/>
              <a:t>End of 4</a:t>
            </a:r>
            <a:r>
              <a:rPr lang="en-US" baseline="30000" dirty="0"/>
              <a:t>th</a:t>
            </a:r>
            <a:r>
              <a:rPr lang="en-US" dirty="0"/>
              <a:t> Video for Data Mining Module 2</a:t>
            </a:r>
          </a:p>
        </p:txBody>
      </p:sp>
      <p:sp>
        <p:nvSpPr>
          <p:cNvPr id="5" name="Slide Number Placeholder 4">
            <a:extLst>
              <a:ext uri="{FF2B5EF4-FFF2-40B4-BE49-F238E27FC236}">
                <a16:creationId xmlns:a16="http://schemas.microsoft.com/office/drawing/2014/main" id="{C89DB184-8CA7-4278-9ECA-DB8930BDAFD5}"/>
              </a:ext>
            </a:extLst>
          </p:cNvPr>
          <p:cNvSpPr>
            <a:spLocks noGrp="1"/>
          </p:cNvSpPr>
          <p:nvPr>
            <p:ph type="sldNum" sz="quarter" idx="4294967295"/>
          </p:nvPr>
        </p:nvSpPr>
        <p:spPr>
          <a:xfrm>
            <a:off x="8763000" y="4795838"/>
            <a:ext cx="381000" cy="258762"/>
          </a:xfrm>
          <a:prstGeom prst="rect">
            <a:avLst/>
          </a:prstGeo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263E268E-DA18-874E-8CBA-6F80F366F288}" type="slidenum">
              <a:rPr kumimoji="0" lang="en-US" sz="1800" b="0" i="0" u="none" strike="noStrike" kern="1200" cap="none" spc="0" normalizeH="0" baseline="0" noProof="0" smtClean="0">
                <a:ln>
                  <a:noFill/>
                </a:ln>
                <a:solidFill>
                  <a:srgbClr val="4B9CD3"/>
                </a:solidFill>
                <a:effectLst/>
                <a:uLnTx/>
                <a:uFillTx/>
                <a:latin typeface="Franklin Gothic Book"/>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26</a:t>
            </a:fld>
            <a:endParaRPr kumimoji="0" lang="en-US" sz="1800" b="0" i="0" u="none" strike="noStrike" kern="1200" cap="none" spc="0" normalizeH="0" baseline="0" noProof="0" dirty="0">
              <a:ln>
                <a:noFill/>
              </a:ln>
              <a:solidFill>
                <a:srgbClr val="4B9CD3"/>
              </a:solidFill>
              <a:effectLst/>
              <a:uLnTx/>
              <a:uFillTx/>
              <a:latin typeface="Franklin Gothic Book"/>
              <a:ea typeface="+mn-ea"/>
              <a:cs typeface="+mn-cs"/>
            </a:endParaRPr>
          </a:p>
        </p:txBody>
      </p:sp>
    </p:spTree>
    <p:extLst>
      <p:ext uri="{BB962C8B-B14F-4D97-AF65-F5344CB8AC3E}">
        <p14:creationId xmlns:p14="http://schemas.microsoft.com/office/powerpoint/2010/main" val="4450497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a:extLst>
              <a:ext uri="{FF2B5EF4-FFF2-40B4-BE49-F238E27FC236}">
                <a16:creationId xmlns:a16="http://schemas.microsoft.com/office/drawing/2014/main" id="{C5E5580B-82B5-4F22-8CE6-584FE148DE12}"/>
              </a:ext>
            </a:extLst>
          </p:cNvPr>
          <p:cNvSpPr>
            <a:spLocks noGrp="1"/>
          </p:cNvSpPr>
          <p:nvPr>
            <p:ph type="subTitle" idx="1"/>
          </p:nvPr>
        </p:nvSpPr>
        <p:spPr/>
        <p:txBody>
          <a:bodyPr/>
          <a:lstStyle/>
          <a:p>
            <a:endParaRPr lang="en-US"/>
          </a:p>
        </p:txBody>
      </p:sp>
      <p:sp>
        <p:nvSpPr>
          <p:cNvPr id="4" name="Title 3">
            <a:extLst>
              <a:ext uri="{FF2B5EF4-FFF2-40B4-BE49-F238E27FC236}">
                <a16:creationId xmlns:a16="http://schemas.microsoft.com/office/drawing/2014/main" id="{C112230A-6C99-42F3-BF9F-17A0AA949A6C}"/>
              </a:ext>
            </a:extLst>
          </p:cNvPr>
          <p:cNvSpPr>
            <a:spLocks noGrp="1"/>
          </p:cNvSpPr>
          <p:nvPr>
            <p:ph type="title"/>
          </p:nvPr>
        </p:nvSpPr>
        <p:spPr/>
        <p:txBody>
          <a:bodyPr/>
          <a:lstStyle/>
          <a:p>
            <a:r>
              <a:rPr lang="en-US" dirty="0"/>
              <a:t>Univariate Analysis Exercise</a:t>
            </a:r>
          </a:p>
        </p:txBody>
      </p:sp>
    </p:spTree>
    <p:extLst>
      <p:ext uri="{BB962C8B-B14F-4D97-AF65-F5344CB8AC3E}">
        <p14:creationId xmlns:p14="http://schemas.microsoft.com/office/powerpoint/2010/main" val="7956853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948A25E-E40C-482A-B5D8-5C3354E86EF5}"/>
              </a:ext>
            </a:extLst>
          </p:cNvPr>
          <p:cNvSpPr>
            <a:spLocks noGrp="1"/>
          </p:cNvSpPr>
          <p:nvPr/>
        </p:nvSpPr>
        <p:spPr>
          <a:xfrm>
            <a:off x="413340" y="1455372"/>
            <a:ext cx="8400143" cy="490420"/>
          </a:xfrm>
          <a:prstGeom prst="rect">
            <a:avLst/>
          </a:prstGeom>
        </p:spPr>
        <p:txBody>
          <a:bodyPr vert="horz" lIns="91440" tIns="45720" rIns="91440" bIns="45720" rtlCol="0" anchor="b" anchorCtr="0">
            <a:noAutofit/>
          </a:bodyPr>
          <a:lstStyle>
            <a:lvl1pPr algn="ctr" defTabSz="457200" rtl="0" eaLnBrk="1" latinLnBrk="0" hangingPunct="1">
              <a:spcBef>
                <a:spcPct val="0"/>
              </a:spcBef>
              <a:buNone/>
              <a:defRPr sz="4800" b="0" i="0" kern="1200">
                <a:solidFill>
                  <a:schemeClr val="tx2"/>
                </a:solidFill>
                <a:latin typeface="+mj-lt"/>
                <a:ea typeface="+mj-ea"/>
                <a:cs typeface="Cambria"/>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0" normalizeH="0" baseline="0" noProof="0">
                <a:ln>
                  <a:noFill/>
                </a:ln>
                <a:solidFill>
                  <a:srgbClr val="13294B"/>
                </a:solidFill>
                <a:effectLst/>
                <a:uLnTx/>
                <a:uFillTx/>
                <a:latin typeface="Franklin Gothic Medium"/>
                <a:ea typeface="+mj-ea"/>
              </a:rPr>
              <a:t>We are grateful to the following organizations for their support:</a:t>
            </a:r>
            <a:endParaRPr kumimoji="0" lang="en-US" sz="4800" b="0" i="0" u="none" strike="noStrike" kern="1200" cap="none" spc="0" normalizeH="0" baseline="0" noProof="0">
              <a:ln>
                <a:noFill/>
              </a:ln>
              <a:solidFill>
                <a:srgbClr val="13294B"/>
              </a:solidFill>
              <a:effectLst/>
              <a:uLnTx/>
              <a:uFillTx/>
              <a:latin typeface="Franklin Gothic Medium"/>
              <a:ea typeface="+mj-ea"/>
            </a:endParaRPr>
          </a:p>
        </p:txBody>
      </p:sp>
      <p:pic>
        <p:nvPicPr>
          <p:cNvPr id="5" name="Picture 4" descr="A close up of a logo&#10;&#10;Description generated with very high confidence">
            <a:extLst>
              <a:ext uri="{FF2B5EF4-FFF2-40B4-BE49-F238E27FC236}">
                <a16:creationId xmlns:a16="http://schemas.microsoft.com/office/drawing/2014/main" id="{749F6F86-3E73-4839-9493-077D797F3EEC}"/>
              </a:ext>
            </a:extLst>
          </p:cNvPr>
          <p:cNvPicPr>
            <a:picLocks noChangeAspect="1"/>
          </p:cNvPicPr>
          <p:nvPr/>
        </p:nvPicPr>
        <p:blipFill>
          <a:blip r:embed="rId2"/>
          <a:stretch>
            <a:fillRect/>
          </a:stretch>
        </p:blipFill>
        <p:spPr>
          <a:xfrm>
            <a:off x="1560443" y="442963"/>
            <a:ext cx="6023112" cy="720899"/>
          </a:xfrm>
          <a:prstGeom prst="rect">
            <a:avLst/>
          </a:prstGeom>
        </p:spPr>
      </p:pic>
      <p:pic>
        <p:nvPicPr>
          <p:cNvPr id="7" name="Picture 6" descr="A picture containing tableware, plate, dishware&#10;&#10;Description generated with very high confidence">
            <a:extLst>
              <a:ext uri="{FF2B5EF4-FFF2-40B4-BE49-F238E27FC236}">
                <a16:creationId xmlns:a16="http://schemas.microsoft.com/office/drawing/2014/main" id="{24FDA126-0D35-4A04-9D9A-369D50329BE5}"/>
              </a:ext>
            </a:extLst>
          </p:cNvPr>
          <p:cNvPicPr>
            <a:picLocks noChangeAspect="1"/>
          </p:cNvPicPr>
          <p:nvPr/>
        </p:nvPicPr>
        <p:blipFill>
          <a:blip r:embed="rId3"/>
          <a:stretch>
            <a:fillRect/>
          </a:stretch>
        </p:blipFill>
        <p:spPr>
          <a:xfrm>
            <a:off x="475421" y="2555157"/>
            <a:ext cx="3770244" cy="439032"/>
          </a:xfrm>
          <a:prstGeom prst="rect">
            <a:avLst/>
          </a:prstGeom>
        </p:spPr>
      </p:pic>
      <p:pic>
        <p:nvPicPr>
          <p:cNvPr id="8" name="Picture 7" descr="A picture containing drawing&#10;&#10;Description generated with very high confidence">
            <a:extLst>
              <a:ext uri="{FF2B5EF4-FFF2-40B4-BE49-F238E27FC236}">
                <a16:creationId xmlns:a16="http://schemas.microsoft.com/office/drawing/2014/main" id="{F3149228-82DB-4697-BACE-BEF1E15AB6CE}"/>
              </a:ext>
            </a:extLst>
          </p:cNvPr>
          <p:cNvPicPr>
            <a:picLocks noChangeAspect="1"/>
          </p:cNvPicPr>
          <p:nvPr/>
        </p:nvPicPr>
        <p:blipFill>
          <a:blip r:embed="rId4"/>
          <a:stretch>
            <a:fillRect/>
          </a:stretch>
        </p:blipFill>
        <p:spPr>
          <a:xfrm>
            <a:off x="4964597" y="2462117"/>
            <a:ext cx="3488634" cy="534005"/>
          </a:xfrm>
          <a:prstGeom prst="rect">
            <a:avLst/>
          </a:prstGeom>
        </p:spPr>
      </p:pic>
      <p:pic>
        <p:nvPicPr>
          <p:cNvPr id="2" name="Picture 2">
            <a:extLst>
              <a:ext uri="{FF2B5EF4-FFF2-40B4-BE49-F238E27FC236}">
                <a16:creationId xmlns:a16="http://schemas.microsoft.com/office/drawing/2014/main" id="{B3B678B3-838F-4B3B-A1CB-111407971A2D}"/>
              </a:ext>
            </a:extLst>
          </p:cNvPr>
          <p:cNvPicPr>
            <a:picLocks noChangeAspect="1"/>
          </p:cNvPicPr>
          <p:nvPr/>
        </p:nvPicPr>
        <p:blipFill>
          <a:blip r:embed="rId5"/>
          <a:stretch>
            <a:fillRect/>
          </a:stretch>
        </p:blipFill>
        <p:spPr>
          <a:xfrm>
            <a:off x="3146485" y="3490309"/>
            <a:ext cx="3648973" cy="621411"/>
          </a:xfrm>
          <a:prstGeom prst="rect">
            <a:avLst/>
          </a:prstGeom>
        </p:spPr>
      </p:pic>
    </p:spTree>
    <p:extLst>
      <p:ext uri="{BB962C8B-B14F-4D97-AF65-F5344CB8AC3E}">
        <p14:creationId xmlns:p14="http://schemas.microsoft.com/office/powerpoint/2010/main" val="34646749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E2890C-7AAA-4394-8FA2-5C347F59EB3F}"/>
              </a:ext>
            </a:extLst>
          </p:cNvPr>
          <p:cNvSpPr>
            <a:spLocks noGrp="1"/>
          </p:cNvSpPr>
          <p:nvPr>
            <p:ph type="title"/>
          </p:nvPr>
        </p:nvSpPr>
        <p:spPr/>
        <p:txBody>
          <a:bodyPr>
            <a:normAutofit fontScale="90000"/>
          </a:bodyPr>
          <a:lstStyle/>
          <a:p>
            <a:r>
              <a:rPr lang="en-US"/>
              <a:t>Interested in an MPS or a Ph.D. in digital health?   </a:t>
            </a:r>
            <a:br>
              <a:rPr lang="en-US"/>
            </a:br>
            <a:br>
              <a:rPr lang="en-US"/>
            </a:br>
            <a:r>
              <a:rPr lang="en-US"/>
              <a:t>Drop us a line: chip@unc.edu.</a:t>
            </a:r>
            <a:endParaRPr lang="en-US">
              <a:ea typeface="+mj-lt"/>
              <a:cs typeface="+mj-lt"/>
            </a:endParaRPr>
          </a:p>
          <a:p>
            <a:endParaRPr lang="en-US"/>
          </a:p>
        </p:txBody>
      </p:sp>
    </p:spTree>
    <p:extLst>
      <p:ext uri="{BB962C8B-B14F-4D97-AF65-F5344CB8AC3E}">
        <p14:creationId xmlns:p14="http://schemas.microsoft.com/office/powerpoint/2010/main" val="30559200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4AA613-E675-4C75-BFB6-AECB3D17E892}"/>
              </a:ext>
            </a:extLst>
          </p:cNvPr>
          <p:cNvSpPr>
            <a:spLocks noGrp="1"/>
          </p:cNvSpPr>
          <p:nvPr>
            <p:ph type="title"/>
          </p:nvPr>
        </p:nvSpPr>
        <p:spPr/>
        <p:txBody>
          <a:bodyPr/>
          <a:lstStyle/>
          <a:p>
            <a:r>
              <a:rPr lang="en-US" dirty="0"/>
              <a:t>What is Univariate Analysis?	</a:t>
            </a:r>
          </a:p>
        </p:txBody>
      </p:sp>
      <p:sp>
        <p:nvSpPr>
          <p:cNvPr id="3" name="Content Placeholder 2">
            <a:extLst>
              <a:ext uri="{FF2B5EF4-FFF2-40B4-BE49-F238E27FC236}">
                <a16:creationId xmlns:a16="http://schemas.microsoft.com/office/drawing/2014/main" id="{5BA1C447-E052-45C8-9E10-1762D2D88D4B}"/>
              </a:ext>
            </a:extLst>
          </p:cNvPr>
          <p:cNvSpPr>
            <a:spLocks noGrp="1"/>
          </p:cNvSpPr>
          <p:nvPr>
            <p:ph idx="1"/>
          </p:nvPr>
        </p:nvSpPr>
        <p:spPr/>
        <p:txBody>
          <a:bodyPr>
            <a:normAutofit/>
          </a:bodyPr>
          <a:lstStyle/>
          <a:p>
            <a:r>
              <a:rPr lang="en-US" u="sng" dirty="0"/>
              <a:t>Uni</a:t>
            </a:r>
            <a:r>
              <a:rPr lang="en-US" dirty="0"/>
              <a:t>variate analysis</a:t>
            </a:r>
            <a:endParaRPr lang="en-US" u="sng" dirty="0"/>
          </a:p>
          <a:p>
            <a:pPr lvl="1"/>
            <a:r>
              <a:rPr lang="en-US" dirty="0"/>
              <a:t>An analysis involving a single variable</a:t>
            </a:r>
          </a:p>
          <a:p>
            <a:pPr lvl="1"/>
            <a:r>
              <a:rPr lang="en-US" u="sng" dirty="0"/>
              <a:t>Uni</a:t>
            </a:r>
            <a:r>
              <a:rPr lang="en-US" dirty="0"/>
              <a:t> = “One”</a:t>
            </a:r>
          </a:p>
          <a:p>
            <a:r>
              <a:rPr lang="en-US" u="sng" dirty="0"/>
              <a:t>Bi</a:t>
            </a:r>
            <a:r>
              <a:rPr lang="en-US" dirty="0"/>
              <a:t>variate analysis</a:t>
            </a:r>
          </a:p>
          <a:p>
            <a:pPr lvl="1"/>
            <a:r>
              <a:rPr lang="en-US" dirty="0"/>
              <a:t>Analysis involving two variables</a:t>
            </a:r>
          </a:p>
          <a:p>
            <a:r>
              <a:rPr lang="en-US" u="sng" dirty="0"/>
              <a:t>Mu</a:t>
            </a:r>
            <a:r>
              <a:rPr lang="en-US" dirty="0"/>
              <a:t>ltivariate analysis</a:t>
            </a:r>
          </a:p>
          <a:p>
            <a:pPr lvl="1"/>
            <a:r>
              <a:rPr lang="en-US" dirty="0"/>
              <a:t>Analysis involving many variables</a:t>
            </a:r>
          </a:p>
          <a:p>
            <a:r>
              <a:rPr lang="en-US" dirty="0"/>
              <a:t>Each can provide different types of information!</a:t>
            </a:r>
          </a:p>
        </p:txBody>
      </p:sp>
      <p:sp>
        <p:nvSpPr>
          <p:cNvPr id="4" name="Slide Number Placeholder 3">
            <a:extLst>
              <a:ext uri="{FF2B5EF4-FFF2-40B4-BE49-F238E27FC236}">
                <a16:creationId xmlns:a16="http://schemas.microsoft.com/office/drawing/2014/main" id="{305B1111-E8EA-4B08-B8AB-6188F01A2D03}"/>
              </a:ext>
            </a:extLst>
          </p:cNvPr>
          <p:cNvSpPr>
            <a:spLocks noGrp="1"/>
          </p:cNvSpPr>
          <p:nvPr>
            <p:ph type="sldNum" sz="quarter" idx="4"/>
          </p:nvPr>
        </p:nvSpPr>
        <p:spPr/>
        <p:txBody>
          <a:bodyPr/>
          <a:lstStyle/>
          <a:p>
            <a:fld id="{263E268E-DA18-874E-8CBA-6F80F366F288}" type="slidenum">
              <a:rPr lang="en-US" smtClean="0"/>
              <a:pPr/>
              <a:t>3</a:t>
            </a:fld>
            <a:endParaRPr lang="en-US" dirty="0"/>
          </a:p>
        </p:txBody>
      </p:sp>
    </p:spTree>
    <p:extLst>
      <p:ext uri="{BB962C8B-B14F-4D97-AF65-F5344CB8AC3E}">
        <p14:creationId xmlns:p14="http://schemas.microsoft.com/office/powerpoint/2010/main" val="1939118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DFF1B2A-BEEB-4EBB-AD1A-33830F863867}"/>
              </a:ext>
            </a:extLst>
          </p:cNvPr>
          <p:cNvSpPr>
            <a:spLocks noGrp="1"/>
          </p:cNvSpPr>
          <p:nvPr>
            <p:ph type="title"/>
          </p:nvPr>
        </p:nvSpPr>
        <p:spPr/>
        <p:txBody>
          <a:bodyPr/>
          <a:lstStyle/>
          <a:p>
            <a:r>
              <a:rPr lang="en-US" dirty="0"/>
              <a:t>End of 5</a:t>
            </a:r>
            <a:r>
              <a:rPr lang="en-US" baseline="30000" dirty="0"/>
              <a:t>th</a:t>
            </a:r>
            <a:r>
              <a:rPr lang="en-US" dirty="0"/>
              <a:t> Video for Data Mining Module 2</a:t>
            </a:r>
          </a:p>
        </p:txBody>
      </p:sp>
      <p:sp>
        <p:nvSpPr>
          <p:cNvPr id="5" name="Slide Number Placeholder 4">
            <a:extLst>
              <a:ext uri="{FF2B5EF4-FFF2-40B4-BE49-F238E27FC236}">
                <a16:creationId xmlns:a16="http://schemas.microsoft.com/office/drawing/2014/main" id="{C89DB184-8CA7-4278-9ECA-DB8930BDAFD5}"/>
              </a:ext>
            </a:extLst>
          </p:cNvPr>
          <p:cNvSpPr>
            <a:spLocks noGrp="1"/>
          </p:cNvSpPr>
          <p:nvPr>
            <p:ph type="sldNum" sz="quarter" idx="4294967295"/>
          </p:nvPr>
        </p:nvSpPr>
        <p:spPr>
          <a:xfrm>
            <a:off x="8763000" y="4795838"/>
            <a:ext cx="381000" cy="258762"/>
          </a:xfrm>
          <a:prstGeom prst="rect">
            <a:avLst/>
          </a:prstGeo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263E268E-DA18-874E-8CBA-6F80F366F288}" type="slidenum">
              <a:rPr kumimoji="0" lang="en-US" sz="1800" b="0" i="0" u="none" strike="noStrike" kern="1200" cap="none" spc="0" normalizeH="0" baseline="0" noProof="0" smtClean="0">
                <a:ln>
                  <a:noFill/>
                </a:ln>
                <a:solidFill>
                  <a:srgbClr val="4B9CD3"/>
                </a:solidFill>
                <a:effectLst/>
                <a:uLnTx/>
                <a:uFillTx/>
                <a:latin typeface="Franklin Gothic Book"/>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30</a:t>
            </a:fld>
            <a:endParaRPr kumimoji="0" lang="en-US" sz="1800" b="0" i="0" u="none" strike="noStrike" kern="1200" cap="none" spc="0" normalizeH="0" baseline="0" noProof="0" dirty="0">
              <a:ln>
                <a:noFill/>
              </a:ln>
              <a:solidFill>
                <a:srgbClr val="4B9CD3"/>
              </a:solidFill>
              <a:effectLst/>
              <a:uLnTx/>
              <a:uFillTx/>
              <a:latin typeface="Franklin Gothic Book"/>
              <a:ea typeface="+mn-ea"/>
              <a:cs typeface="+mn-cs"/>
            </a:endParaRPr>
          </a:p>
        </p:txBody>
      </p:sp>
    </p:spTree>
    <p:extLst>
      <p:ext uri="{BB962C8B-B14F-4D97-AF65-F5344CB8AC3E}">
        <p14:creationId xmlns:p14="http://schemas.microsoft.com/office/powerpoint/2010/main" val="34462994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380813-9793-47C5-9C18-8E4B4473A66A}"/>
              </a:ext>
            </a:extLst>
          </p:cNvPr>
          <p:cNvSpPr>
            <a:spLocks noGrp="1"/>
          </p:cNvSpPr>
          <p:nvPr>
            <p:ph type="title"/>
          </p:nvPr>
        </p:nvSpPr>
        <p:spPr/>
        <p:txBody>
          <a:bodyPr/>
          <a:lstStyle/>
          <a:p>
            <a:r>
              <a:rPr lang="en-US" dirty="0"/>
              <a:t>Outline</a:t>
            </a:r>
          </a:p>
        </p:txBody>
      </p:sp>
      <p:sp>
        <p:nvSpPr>
          <p:cNvPr id="4" name="Slide Number Placeholder 3">
            <a:extLst>
              <a:ext uri="{FF2B5EF4-FFF2-40B4-BE49-F238E27FC236}">
                <a16:creationId xmlns:a16="http://schemas.microsoft.com/office/drawing/2014/main" id="{1E096C41-B3DF-4535-92CC-CA97328E90C6}"/>
              </a:ext>
            </a:extLst>
          </p:cNvPr>
          <p:cNvSpPr>
            <a:spLocks noGrp="1"/>
          </p:cNvSpPr>
          <p:nvPr>
            <p:ph type="sldNum" sz="quarter" idx="4"/>
          </p:nvPr>
        </p:nvSpPr>
        <p:spPr/>
        <p:txBody>
          <a:bodyPr/>
          <a:lstStyle/>
          <a:p>
            <a:fld id="{263E268E-DA18-874E-8CBA-6F80F366F288}" type="slidenum">
              <a:rPr lang="en-US" smtClean="0"/>
              <a:pPr/>
              <a:t>4</a:t>
            </a:fld>
            <a:endParaRPr lang="en-US" dirty="0"/>
          </a:p>
        </p:txBody>
      </p:sp>
      <p:sp>
        <p:nvSpPr>
          <p:cNvPr id="12" name="TextBox 11">
            <a:extLst>
              <a:ext uri="{FF2B5EF4-FFF2-40B4-BE49-F238E27FC236}">
                <a16:creationId xmlns:a16="http://schemas.microsoft.com/office/drawing/2014/main" id="{293405AC-ED7F-4DA1-B32C-B36AA9F5DAC6}"/>
              </a:ext>
            </a:extLst>
          </p:cNvPr>
          <p:cNvSpPr txBox="1"/>
          <p:nvPr/>
        </p:nvSpPr>
        <p:spPr>
          <a:xfrm>
            <a:off x="3101217" y="1089329"/>
            <a:ext cx="2941566" cy="461665"/>
          </a:xfrm>
          <a:prstGeom prst="rect">
            <a:avLst/>
          </a:prstGeom>
          <a:noFill/>
        </p:spPr>
        <p:txBody>
          <a:bodyPr wrap="square" rtlCol="0">
            <a:spAutoFit/>
          </a:bodyPr>
          <a:lstStyle/>
          <a:p>
            <a:pPr algn="ctr"/>
            <a:r>
              <a:rPr lang="en-US" sz="2400" b="1" dirty="0">
                <a:solidFill>
                  <a:schemeClr val="accent6"/>
                </a:solidFill>
              </a:rPr>
              <a:t>Summary Statistics</a:t>
            </a:r>
          </a:p>
        </p:txBody>
      </p:sp>
      <p:sp>
        <p:nvSpPr>
          <p:cNvPr id="15" name="TextBox 14">
            <a:extLst>
              <a:ext uri="{FF2B5EF4-FFF2-40B4-BE49-F238E27FC236}">
                <a16:creationId xmlns:a16="http://schemas.microsoft.com/office/drawing/2014/main" id="{D2E146ED-813D-4B85-BC24-054B00A5E707}"/>
              </a:ext>
            </a:extLst>
          </p:cNvPr>
          <p:cNvSpPr txBox="1"/>
          <p:nvPr/>
        </p:nvSpPr>
        <p:spPr>
          <a:xfrm>
            <a:off x="6042783" y="904662"/>
            <a:ext cx="2941566" cy="830997"/>
          </a:xfrm>
          <a:prstGeom prst="rect">
            <a:avLst/>
          </a:prstGeom>
          <a:noFill/>
        </p:spPr>
        <p:txBody>
          <a:bodyPr wrap="square" rtlCol="0">
            <a:spAutoFit/>
          </a:bodyPr>
          <a:lstStyle/>
          <a:p>
            <a:pPr algn="ctr"/>
            <a:r>
              <a:rPr lang="en-US" sz="2400" b="1" dirty="0">
                <a:solidFill>
                  <a:schemeClr val="accent6"/>
                </a:solidFill>
              </a:rPr>
              <a:t>Univariate Data Visualization</a:t>
            </a:r>
          </a:p>
        </p:txBody>
      </p:sp>
      <p:sp>
        <p:nvSpPr>
          <p:cNvPr id="16" name="TextBox 15">
            <a:extLst>
              <a:ext uri="{FF2B5EF4-FFF2-40B4-BE49-F238E27FC236}">
                <a16:creationId xmlns:a16="http://schemas.microsoft.com/office/drawing/2014/main" id="{E0565FF6-08E5-4B21-B252-B54130FBC6DE}"/>
              </a:ext>
            </a:extLst>
          </p:cNvPr>
          <p:cNvSpPr txBox="1"/>
          <p:nvPr/>
        </p:nvSpPr>
        <p:spPr>
          <a:xfrm>
            <a:off x="159651" y="1089329"/>
            <a:ext cx="2941566" cy="461665"/>
          </a:xfrm>
          <a:prstGeom prst="rect">
            <a:avLst/>
          </a:prstGeom>
          <a:noFill/>
        </p:spPr>
        <p:txBody>
          <a:bodyPr wrap="square" rtlCol="0">
            <a:spAutoFit/>
          </a:bodyPr>
          <a:lstStyle/>
          <a:p>
            <a:pPr algn="ctr"/>
            <a:r>
              <a:rPr lang="en-US" sz="2400" b="1" dirty="0">
                <a:solidFill>
                  <a:schemeClr val="accent6"/>
                </a:solidFill>
              </a:rPr>
              <a:t>Variable Types</a:t>
            </a:r>
            <a:endParaRPr lang="en-US" sz="2400" dirty="0">
              <a:solidFill>
                <a:schemeClr val="accent6"/>
              </a:solidFill>
            </a:endParaRPr>
          </a:p>
        </p:txBody>
      </p:sp>
      <p:pic>
        <p:nvPicPr>
          <p:cNvPr id="17" name="Picture 16">
            <a:extLst>
              <a:ext uri="{FF2B5EF4-FFF2-40B4-BE49-F238E27FC236}">
                <a16:creationId xmlns:a16="http://schemas.microsoft.com/office/drawing/2014/main" id="{C4450FE0-3021-4849-AFC1-03E161F3DD6F}"/>
              </a:ext>
            </a:extLst>
          </p:cNvPr>
          <p:cNvPicPr>
            <a:picLocks noChangeAspect="1"/>
          </p:cNvPicPr>
          <p:nvPr/>
        </p:nvPicPr>
        <p:blipFill rotWithShape="1">
          <a:blip r:embed="rId3"/>
          <a:srcRect l="6793" t="8162" r="24565" b="6791"/>
          <a:stretch/>
        </p:blipFill>
        <p:spPr>
          <a:xfrm>
            <a:off x="6109341" y="2001786"/>
            <a:ext cx="2808450" cy="2528200"/>
          </a:xfrm>
          <a:prstGeom prst="rect">
            <a:avLst/>
          </a:prstGeom>
        </p:spPr>
      </p:pic>
      <p:graphicFrame>
        <p:nvGraphicFramePr>
          <p:cNvPr id="18" name="Diagram 17">
            <a:extLst>
              <a:ext uri="{FF2B5EF4-FFF2-40B4-BE49-F238E27FC236}">
                <a16:creationId xmlns:a16="http://schemas.microsoft.com/office/drawing/2014/main" id="{04A782B8-1489-47F0-9DC8-F83DEC71FC5B}"/>
              </a:ext>
            </a:extLst>
          </p:cNvPr>
          <p:cNvGraphicFramePr/>
          <p:nvPr>
            <p:extLst>
              <p:ext uri="{D42A27DB-BD31-4B8C-83A1-F6EECF244321}">
                <p14:modId xmlns:p14="http://schemas.microsoft.com/office/powerpoint/2010/main" val="2246494814"/>
              </p:ext>
            </p:extLst>
          </p:nvPr>
        </p:nvGraphicFramePr>
        <p:xfrm>
          <a:off x="113703" y="1948383"/>
          <a:ext cx="3033461" cy="263500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22" name="Picture 21">
            <a:extLst>
              <a:ext uri="{FF2B5EF4-FFF2-40B4-BE49-F238E27FC236}">
                <a16:creationId xmlns:a16="http://schemas.microsoft.com/office/drawing/2014/main" id="{98F5E1D2-0F7A-4021-824F-7EA627024620}"/>
              </a:ext>
            </a:extLst>
          </p:cNvPr>
          <p:cNvPicPr>
            <a:picLocks noChangeAspect="1"/>
          </p:cNvPicPr>
          <p:nvPr/>
        </p:nvPicPr>
        <p:blipFill rotWithShape="1">
          <a:blip r:embed="rId9">
            <a:extLst>
              <a:ext uri="{837473B0-CC2E-450A-ABE3-18F120FF3D39}">
                <a1611:picAttrSrcUrl xmlns:a1611="http://schemas.microsoft.com/office/drawing/2016/11/main" r:id="rId10"/>
              </a:ext>
            </a:extLst>
          </a:blip>
          <a:srcRect r="64445"/>
          <a:stretch/>
        </p:blipFill>
        <p:spPr>
          <a:xfrm>
            <a:off x="3597036" y="1879911"/>
            <a:ext cx="2062432" cy="1362075"/>
          </a:xfrm>
          <a:prstGeom prst="rect">
            <a:avLst/>
          </a:prstGeom>
        </p:spPr>
      </p:pic>
      <p:pic>
        <p:nvPicPr>
          <p:cNvPr id="25" name="Picture 24">
            <a:extLst>
              <a:ext uri="{FF2B5EF4-FFF2-40B4-BE49-F238E27FC236}">
                <a16:creationId xmlns:a16="http://schemas.microsoft.com/office/drawing/2014/main" id="{4F879B0F-C8AA-4F15-AB83-7319B98FEF8E}"/>
              </a:ext>
            </a:extLst>
          </p:cNvPr>
          <p:cNvPicPr>
            <a:picLocks noChangeAspect="1"/>
          </p:cNvPicPr>
          <p:nvPr/>
        </p:nvPicPr>
        <p:blipFill rotWithShape="1">
          <a:blip r:embed="rId9">
            <a:extLst>
              <a:ext uri="{837473B0-CC2E-450A-ABE3-18F120FF3D39}">
                <a1611:picAttrSrcUrl xmlns:a1611="http://schemas.microsoft.com/office/drawing/2016/11/main" r:id="rId10"/>
              </a:ext>
            </a:extLst>
          </a:blip>
          <a:srcRect l="57676" t="26723" b="33381"/>
          <a:stretch/>
        </p:blipFill>
        <p:spPr>
          <a:xfrm>
            <a:off x="3400708" y="3838119"/>
            <a:ext cx="2455088" cy="543422"/>
          </a:xfrm>
          <a:prstGeom prst="rect">
            <a:avLst/>
          </a:prstGeom>
        </p:spPr>
      </p:pic>
      <p:sp>
        <p:nvSpPr>
          <p:cNvPr id="27" name="Arrow: Down 26">
            <a:extLst>
              <a:ext uri="{FF2B5EF4-FFF2-40B4-BE49-F238E27FC236}">
                <a16:creationId xmlns:a16="http://schemas.microsoft.com/office/drawing/2014/main" id="{9B225E04-6D19-4BC7-BD08-AD4AED34209E}"/>
              </a:ext>
            </a:extLst>
          </p:cNvPr>
          <p:cNvSpPr/>
          <p:nvPr/>
        </p:nvSpPr>
        <p:spPr>
          <a:xfrm>
            <a:off x="4398258" y="3341269"/>
            <a:ext cx="453224" cy="397566"/>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715851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DFF1B2A-BEEB-4EBB-AD1A-33830F863867}"/>
              </a:ext>
            </a:extLst>
          </p:cNvPr>
          <p:cNvSpPr>
            <a:spLocks noGrp="1"/>
          </p:cNvSpPr>
          <p:nvPr>
            <p:ph type="title"/>
          </p:nvPr>
        </p:nvSpPr>
        <p:spPr/>
        <p:txBody>
          <a:bodyPr/>
          <a:lstStyle/>
          <a:p>
            <a:r>
              <a:rPr lang="en-US" dirty="0"/>
              <a:t>End of 1</a:t>
            </a:r>
            <a:r>
              <a:rPr lang="en-US" baseline="30000" dirty="0"/>
              <a:t>st</a:t>
            </a:r>
            <a:r>
              <a:rPr lang="en-US" dirty="0"/>
              <a:t> Video for Data Mining Module 2</a:t>
            </a:r>
          </a:p>
        </p:txBody>
      </p:sp>
      <p:sp>
        <p:nvSpPr>
          <p:cNvPr id="5" name="Slide Number Placeholder 4">
            <a:extLst>
              <a:ext uri="{FF2B5EF4-FFF2-40B4-BE49-F238E27FC236}">
                <a16:creationId xmlns:a16="http://schemas.microsoft.com/office/drawing/2014/main" id="{C89DB184-8CA7-4278-9ECA-DB8930BDAFD5}"/>
              </a:ext>
            </a:extLst>
          </p:cNvPr>
          <p:cNvSpPr>
            <a:spLocks noGrp="1"/>
          </p:cNvSpPr>
          <p:nvPr>
            <p:ph type="sldNum" sz="quarter" idx="4294967295"/>
          </p:nvPr>
        </p:nvSpPr>
        <p:spPr>
          <a:xfrm>
            <a:off x="8763000" y="4795838"/>
            <a:ext cx="381000" cy="258762"/>
          </a:xfrm>
          <a:prstGeom prst="rect">
            <a:avLst/>
          </a:prstGeom>
        </p:spPr>
        <p:txBody>
          <a:bodyPr/>
          <a:lstStyle/>
          <a:p>
            <a:fld id="{263E268E-DA18-874E-8CBA-6F80F366F288}" type="slidenum">
              <a:rPr lang="en-US" smtClean="0"/>
              <a:pPr/>
              <a:t>5</a:t>
            </a:fld>
            <a:endParaRPr lang="en-US" dirty="0"/>
          </a:p>
        </p:txBody>
      </p:sp>
    </p:spTree>
    <p:extLst>
      <p:ext uri="{BB962C8B-B14F-4D97-AF65-F5344CB8AC3E}">
        <p14:creationId xmlns:p14="http://schemas.microsoft.com/office/powerpoint/2010/main" val="35632155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Univariate Analysis:</a:t>
            </a:r>
            <a:br>
              <a:rPr lang="en-US" dirty="0"/>
            </a:br>
            <a:r>
              <a:rPr lang="en-US" dirty="0"/>
              <a:t>Variable Types</a:t>
            </a:r>
          </a:p>
        </p:txBody>
      </p:sp>
      <p:sp>
        <p:nvSpPr>
          <p:cNvPr id="3" name="Footer Placeholder 2"/>
          <p:cNvSpPr>
            <a:spLocks noGrp="1"/>
          </p:cNvSpPr>
          <p:nvPr>
            <p:ph type="ftr" sz="quarter" idx="3"/>
          </p:nvPr>
        </p:nvSpPr>
        <p:spPr/>
        <p:txBody>
          <a:bodyPr/>
          <a:lstStyle/>
          <a:p>
            <a:r>
              <a:rPr lang="en-US" dirty="0">
                <a:solidFill>
                  <a:schemeClr val="bg1"/>
                </a:solidFill>
              </a:rPr>
              <a:t>Project ENABLE </a:t>
            </a:r>
          </a:p>
        </p:txBody>
      </p:sp>
    </p:spTree>
    <p:extLst>
      <p:ext uri="{BB962C8B-B14F-4D97-AF65-F5344CB8AC3E}">
        <p14:creationId xmlns:p14="http://schemas.microsoft.com/office/powerpoint/2010/main" val="35763441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308A27-B82D-478B-AD99-0A710FAE7F47}"/>
              </a:ext>
            </a:extLst>
          </p:cNvPr>
          <p:cNvSpPr>
            <a:spLocks noGrp="1"/>
          </p:cNvSpPr>
          <p:nvPr>
            <p:ph type="title"/>
          </p:nvPr>
        </p:nvSpPr>
        <p:spPr/>
        <p:txBody>
          <a:bodyPr/>
          <a:lstStyle/>
          <a:p>
            <a:r>
              <a:rPr lang="en-US" dirty="0"/>
              <a:t>Variable Types</a:t>
            </a:r>
          </a:p>
        </p:txBody>
      </p:sp>
      <p:sp>
        <p:nvSpPr>
          <p:cNvPr id="3" name="Content Placeholder 2">
            <a:extLst>
              <a:ext uri="{FF2B5EF4-FFF2-40B4-BE49-F238E27FC236}">
                <a16:creationId xmlns:a16="http://schemas.microsoft.com/office/drawing/2014/main" id="{F4D8611E-942A-4777-BE2D-0648951307B1}"/>
              </a:ext>
            </a:extLst>
          </p:cNvPr>
          <p:cNvSpPr>
            <a:spLocks noGrp="1"/>
          </p:cNvSpPr>
          <p:nvPr>
            <p:ph idx="1"/>
          </p:nvPr>
        </p:nvSpPr>
        <p:spPr/>
        <p:txBody>
          <a:bodyPr/>
          <a:lstStyle/>
          <a:p>
            <a:r>
              <a:rPr lang="en-US" dirty="0">
                <a:solidFill>
                  <a:srgbClr val="0070C0"/>
                </a:solidFill>
              </a:rPr>
              <a:t>Why?</a:t>
            </a:r>
          </a:p>
          <a:p>
            <a:pPr lvl="1"/>
            <a:r>
              <a:rPr lang="en-US" dirty="0"/>
              <a:t>Variable type determines what can be done to that data</a:t>
            </a:r>
          </a:p>
          <a:p>
            <a:pPr lvl="1"/>
            <a:r>
              <a:rPr lang="en-US" dirty="0"/>
              <a:t>Will alter the type of analysis done</a:t>
            </a:r>
          </a:p>
          <a:p>
            <a:r>
              <a:rPr lang="en-US" dirty="0">
                <a:solidFill>
                  <a:srgbClr val="0070C0"/>
                </a:solidFill>
              </a:rPr>
              <a:t>Two Types for this Module</a:t>
            </a:r>
          </a:p>
          <a:p>
            <a:pPr lvl="1"/>
            <a:r>
              <a:rPr lang="en-US" dirty="0"/>
              <a:t>Categorical</a:t>
            </a:r>
          </a:p>
          <a:p>
            <a:pPr lvl="1"/>
            <a:r>
              <a:rPr lang="en-US" dirty="0"/>
              <a:t>Continuous</a:t>
            </a:r>
          </a:p>
          <a:p>
            <a:pPr lvl="1"/>
            <a:endParaRPr lang="en-US" dirty="0"/>
          </a:p>
        </p:txBody>
      </p:sp>
      <p:sp>
        <p:nvSpPr>
          <p:cNvPr id="4" name="Slide Number Placeholder 3">
            <a:extLst>
              <a:ext uri="{FF2B5EF4-FFF2-40B4-BE49-F238E27FC236}">
                <a16:creationId xmlns:a16="http://schemas.microsoft.com/office/drawing/2014/main" id="{FE2F559F-5FE1-4ACE-8936-968D6903618F}"/>
              </a:ext>
            </a:extLst>
          </p:cNvPr>
          <p:cNvSpPr>
            <a:spLocks noGrp="1"/>
          </p:cNvSpPr>
          <p:nvPr>
            <p:ph type="sldNum" sz="quarter" idx="4"/>
          </p:nvPr>
        </p:nvSpPr>
        <p:spPr/>
        <p:txBody>
          <a:bodyPr/>
          <a:lstStyle/>
          <a:p>
            <a:fld id="{263E268E-DA18-874E-8CBA-6F80F366F288}" type="slidenum">
              <a:rPr lang="en-US" smtClean="0"/>
              <a:pPr/>
              <a:t>7</a:t>
            </a:fld>
            <a:endParaRPr lang="en-US" dirty="0"/>
          </a:p>
        </p:txBody>
      </p:sp>
    </p:spTree>
    <p:extLst>
      <p:ext uri="{BB962C8B-B14F-4D97-AF65-F5344CB8AC3E}">
        <p14:creationId xmlns:p14="http://schemas.microsoft.com/office/powerpoint/2010/main" val="26603297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8C937A-87BC-408C-BCD7-85274EB0AA49}"/>
              </a:ext>
            </a:extLst>
          </p:cNvPr>
          <p:cNvSpPr>
            <a:spLocks noGrp="1"/>
          </p:cNvSpPr>
          <p:nvPr>
            <p:ph type="title"/>
          </p:nvPr>
        </p:nvSpPr>
        <p:spPr/>
        <p:txBody>
          <a:bodyPr/>
          <a:lstStyle/>
          <a:p>
            <a:r>
              <a:rPr lang="en-US" dirty="0"/>
              <a:t>Categorical Variables</a:t>
            </a:r>
          </a:p>
        </p:txBody>
      </p:sp>
      <p:sp>
        <p:nvSpPr>
          <p:cNvPr id="3" name="Content Placeholder 2">
            <a:extLst>
              <a:ext uri="{FF2B5EF4-FFF2-40B4-BE49-F238E27FC236}">
                <a16:creationId xmlns:a16="http://schemas.microsoft.com/office/drawing/2014/main" id="{597F741B-5937-4E23-A231-17D94E35A01E}"/>
              </a:ext>
            </a:extLst>
          </p:cNvPr>
          <p:cNvSpPr>
            <a:spLocks noGrp="1"/>
          </p:cNvSpPr>
          <p:nvPr>
            <p:ph idx="1"/>
          </p:nvPr>
        </p:nvSpPr>
        <p:spPr/>
        <p:txBody>
          <a:bodyPr/>
          <a:lstStyle/>
          <a:p>
            <a:r>
              <a:rPr lang="en-US" dirty="0"/>
              <a:t>Variables that contain a </a:t>
            </a:r>
            <a:r>
              <a:rPr lang="en-US" u="sng" dirty="0"/>
              <a:t>limited</a:t>
            </a:r>
            <a:r>
              <a:rPr lang="en-US" dirty="0"/>
              <a:t> group of categories</a:t>
            </a:r>
          </a:p>
          <a:p>
            <a:r>
              <a:rPr lang="en-US" dirty="0"/>
              <a:t>A person’s biological sex</a:t>
            </a:r>
          </a:p>
          <a:p>
            <a:pPr lvl="1"/>
            <a:r>
              <a:rPr lang="en-US" dirty="0"/>
              <a:t>Male/Female</a:t>
            </a:r>
          </a:p>
          <a:p>
            <a:r>
              <a:rPr lang="en-US" dirty="0"/>
              <a:t>Cancer Staging</a:t>
            </a:r>
          </a:p>
          <a:p>
            <a:pPr lvl="1"/>
            <a:r>
              <a:rPr lang="en-US" dirty="0"/>
              <a:t>Stage I/II/III/IV</a:t>
            </a:r>
          </a:p>
          <a:p>
            <a:endParaRPr lang="en-US" dirty="0"/>
          </a:p>
        </p:txBody>
      </p:sp>
      <p:sp>
        <p:nvSpPr>
          <p:cNvPr id="4" name="Slide Number Placeholder 3">
            <a:extLst>
              <a:ext uri="{FF2B5EF4-FFF2-40B4-BE49-F238E27FC236}">
                <a16:creationId xmlns:a16="http://schemas.microsoft.com/office/drawing/2014/main" id="{F3CB3E04-8EF4-49F0-933E-B934861A4457}"/>
              </a:ext>
            </a:extLst>
          </p:cNvPr>
          <p:cNvSpPr>
            <a:spLocks noGrp="1"/>
          </p:cNvSpPr>
          <p:nvPr>
            <p:ph type="sldNum" sz="quarter" idx="4"/>
          </p:nvPr>
        </p:nvSpPr>
        <p:spPr/>
        <p:txBody>
          <a:bodyPr/>
          <a:lstStyle/>
          <a:p>
            <a:fld id="{263E268E-DA18-874E-8CBA-6F80F366F288}" type="slidenum">
              <a:rPr lang="en-US" smtClean="0"/>
              <a:pPr/>
              <a:t>8</a:t>
            </a:fld>
            <a:endParaRPr lang="en-US" dirty="0"/>
          </a:p>
        </p:txBody>
      </p:sp>
    </p:spTree>
    <p:extLst>
      <p:ext uri="{BB962C8B-B14F-4D97-AF65-F5344CB8AC3E}">
        <p14:creationId xmlns:p14="http://schemas.microsoft.com/office/powerpoint/2010/main" val="13723135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FB69F1-8C35-4402-AA46-43D460249EFE}"/>
              </a:ext>
            </a:extLst>
          </p:cNvPr>
          <p:cNvSpPr>
            <a:spLocks noGrp="1"/>
          </p:cNvSpPr>
          <p:nvPr>
            <p:ph type="title"/>
          </p:nvPr>
        </p:nvSpPr>
        <p:spPr/>
        <p:txBody>
          <a:bodyPr/>
          <a:lstStyle/>
          <a:p>
            <a:r>
              <a:rPr lang="en-US" dirty="0"/>
              <a:t>Continuous Variables</a:t>
            </a:r>
          </a:p>
        </p:txBody>
      </p:sp>
      <p:sp>
        <p:nvSpPr>
          <p:cNvPr id="3" name="Content Placeholder 2">
            <a:extLst>
              <a:ext uri="{FF2B5EF4-FFF2-40B4-BE49-F238E27FC236}">
                <a16:creationId xmlns:a16="http://schemas.microsoft.com/office/drawing/2014/main" id="{76651B72-792B-40CB-836C-46B7C92D99FF}"/>
              </a:ext>
            </a:extLst>
          </p:cNvPr>
          <p:cNvSpPr>
            <a:spLocks noGrp="1"/>
          </p:cNvSpPr>
          <p:nvPr>
            <p:ph idx="1"/>
          </p:nvPr>
        </p:nvSpPr>
        <p:spPr/>
        <p:txBody>
          <a:bodyPr>
            <a:normAutofit lnSpcReduction="10000"/>
          </a:bodyPr>
          <a:lstStyle/>
          <a:p>
            <a:r>
              <a:rPr lang="en-US" dirty="0"/>
              <a:t>These are numeric variables. They can have potentially an </a:t>
            </a:r>
            <a:r>
              <a:rPr lang="en-US" u="sng" dirty="0"/>
              <a:t>infinite</a:t>
            </a:r>
            <a:r>
              <a:rPr lang="en-US" dirty="0"/>
              <a:t> number of possible values between two pre-specified values. </a:t>
            </a:r>
          </a:p>
          <a:p>
            <a:r>
              <a:rPr lang="en-US" dirty="0"/>
              <a:t>Age</a:t>
            </a:r>
          </a:p>
          <a:p>
            <a:pPr lvl="1"/>
            <a:r>
              <a:rPr lang="en-US" dirty="0"/>
              <a:t>Any number between 0 – 125</a:t>
            </a:r>
          </a:p>
          <a:p>
            <a:r>
              <a:rPr lang="en-US" dirty="0"/>
              <a:t>Weight</a:t>
            </a:r>
          </a:p>
          <a:p>
            <a:pPr lvl="1"/>
            <a:r>
              <a:rPr lang="en-US" dirty="0"/>
              <a:t>Any number between 0 – 600</a:t>
            </a:r>
          </a:p>
          <a:p>
            <a:pPr marL="0" indent="0">
              <a:buNone/>
            </a:pPr>
            <a:r>
              <a:rPr lang="en-US" i="1" dirty="0"/>
              <a:t>Note: Upper and lower limits are arbitrary. In this case, limits are based on what is considered to be realistically possible. </a:t>
            </a:r>
          </a:p>
        </p:txBody>
      </p:sp>
      <p:sp>
        <p:nvSpPr>
          <p:cNvPr id="4" name="Slide Number Placeholder 3">
            <a:extLst>
              <a:ext uri="{FF2B5EF4-FFF2-40B4-BE49-F238E27FC236}">
                <a16:creationId xmlns:a16="http://schemas.microsoft.com/office/drawing/2014/main" id="{1CD68FC7-F5FF-4DB0-8AE4-26623A46269D}"/>
              </a:ext>
            </a:extLst>
          </p:cNvPr>
          <p:cNvSpPr>
            <a:spLocks noGrp="1"/>
          </p:cNvSpPr>
          <p:nvPr>
            <p:ph type="sldNum" sz="quarter" idx="4"/>
          </p:nvPr>
        </p:nvSpPr>
        <p:spPr/>
        <p:txBody>
          <a:bodyPr/>
          <a:lstStyle/>
          <a:p>
            <a:fld id="{263E268E-DA18-874E-8CBA-6F80F366F288}" type="slidenum">
              <a:rPr lang="en-US" smtClean="0"/>
              <a:pPr/>
              <a:t>9</a:t>
            </a:fld>
            <a:endParaRPr lang="en-US" dirty="0"/>
          </a:p>
        </p:txBody>
      </p:sp>
    </p:spTree>
    <p:extLst>
      <p:ext uri="{BB962C8B-B14F-4D97-AF65-F5344CB8AC3E}">
        <p14:creationId xmlns:p14="http://schemas.microsoft.com/office/powerpoint/2010/main" val="2697026611"/>
      </p:ext>
    </p:extLst>
  </p:cSld>
  <p:clrMapOvr>
    <a:masterClrMapping/>
  </p:clrMapOvr>
</p:sld>
</file>

<file path=ppt/theme/theme1.xml><?xml version="1.0" encoding="utf-8"?>
<a:theme xmlns:a="http://schemas.openxmlformats.org/drawingml/2006/main" name="Title Slide">
  <a:themeElements>
    <a:clrScheme name="UNC">
      <a:dk1>
        <a:srgbClr val="4B9CD3"/>
      </a:dk1>
      <a:lt1>
        <a:sysClr val="window" lastClr="FFFFFF"/>
      </a:lt1>
      <a:dk2>
        <a:srgbClr val="13294B"/>
      </a:dk2>
      <a:lt2>
        <a:srgbClr val="FFFFFF"/>
      </a:lt2>
      <a:accent1>
        <a:srgbClr val="4B9CD3"/>
      </a:accent1>
      <a:accent2>
        <a:srgbClr val="13294B"/>
      </a:accent2>
      <a:accent3>
        <a:srgbClr val="FFFFFF"/>
      </a:accent3>
      <a:accent4>
        <a:srgbClr val="007FA2"/>
      </a:accent4>
      <a:accent5>
        <a:srgbClr val="E1E1E1"/>
      </a:accent5>
      <a:accent6>
        <a:srgbClr val="767676"/>
      </a:accent6>
      <a:hlink>
        <a:srgbClr val="007FAE"/>
      </a:hlink>
      <a:folHlink>
        <a:srgbClr val="007FAE"/>
      </a:folHlink>
    </a:clrScheme>
    <a:fontScheme name="Angles">
      <a:majorFont>
        <a:latin typeface="Franklin Gothic Medium"/>
        <a:ea typeface=""/>
        <a:cs typeface=""/>
        <a:font script="Jpan" typeface="HG創英角ｺﾞｼｯｸUB"/>
        <a:font script="Hang" typeface="돋움"/>
        <a:font script="Hans" typeface="微软雅黑"/>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a:ea typeface=""/>
        <a:cs typeface=""/>
        <a:font script="Jpan" typeface="ＭＳ Ｐゴシック"/>
        <a:font script="Hang" typeface="맑은 고딕"/>
        <a:font script="Hans" typeface="华文隶书"/>
        <a:font script="Hant" typeface="新細明體"/>
        <a:font script="Arab" typeface="Arial"/>
        <a:font script="Hebr" typeface="Arial"/>
        <a:font script="Thai" typeface="Cord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Divider Slide">
  <a:themeElements>
    <a:clrScheme name="UNC">
      <a:dk1>
        <a:srgbClr val="4B9CD3"/>
      </a:dk1>
      <a:lt1>
        <a:sysClr val="window" lastClr="FFFFFF"/>
      </a:lt1>
      <a:dk2>
        <a:srgbClr val="13294B"/>
      </a:dk2>
      <a:lt2>
        <a:srgbClr val="FFFFFF"/>
      </a:lt2>
      <a:accent1>
        <a:srgbClr val="4B9CD3"/>
      </a:accent1>
      <a:accent2>
        <a:srgbClr val="13294B"/>
      </a:accent2>
      <a:accent3>
        <a:srgbClr val="FFFFFF"/>
      </a:accent3>
      <a:accent4>
        <a:srgbClr val="007FA2"/>
      </a:accent4>
      <a:accent5>
        <a:srgbClr val="E1E1E1"/>
      </a:accent5>
      <a:accent6>
        <a:srgbClr val="767676"/>
      </a:accent6>
      <a:hlink>
        <a:srgbClr val="007FAE"/>
      </a:hlink>
      <a:folHlink>
        <a:srgbClr val="007FAE"/>
      </a:folHlink>
    </a:clrScheme>
    <a:fontScheme name="Angles">
      <a:majorFont>
        <a:latin typeface="Franklin Gothic Medium"/>
        <a:ea typeface=""/>
        <a:cs typeface=""/>
        <a:font script="Jpan" typeface="HG創英角ｺﾞｼｯｸUB"/>
        <a:font script="Hang" typeface="돋움"/>
        <a:font script="Hans" typeface="微软雅黑"/>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a:ea typeface=""/>
        <a:cs typeface=""/>
        <a:font script="Jpan" typeface="ＭＳ Ｐゴシック"/>
        <a:font script="Hang" typeface="맑은 고딕"/>
        <a:font script="Hans" typeface="华文隶书"/>
        <a:font script="Hant" typeface="新細明體"/>
        <a:font script="Arab" typeface="Arial"/>
        <a:font script="Hebr" typeface="Arial"/>
        <a:font script="Thai" typeface="Cord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Text Slide">
  <a:themeElements>
    <a:clrScheme name="UNC">
      <a:dk1>
        <a:srgbClr val="4B9CD3"/>
      </a:dk1>
      <a:lt1>
        <a:sysClr val="window" lastClr="FFFFFF"/>
      </a:lt1>
      <a:dk2>
        <a:srgbClr val="13294B"/>
      </a:dk2>
      <a:lt2>
        <a:srgbClr val="FFFFFF"/>
      </a:lt2>
      <a:accent1>
        <a:srgbClr val="4B9CD3"/>
      </a:accent1>
      <a:accent2>
        <a:srgbClr val="13294B"/>
      </a:accent2>
      <a:accent3>
        <a:srgbClr val="FFFFFF"/>
      </a:accent3>
      <a:accent4>
        <a:srgbClr val="007FA2"/>
      </a:accent4>
      <a:accent5>
        <a:srgbClr val="E1E1E1"/>
      </a:accent5>
      <a:accent6>
        <a:srgbClr val="767676"/>
      </a:accent6>
      <a:hlink>
        <a:srgbClr val="007FAE"/>
      </a:hlink>
      <a:folHlink>
        <a:srgbClr val="007FAE"/>
      </a:folHlink>
    </a:clrScheme>
    <a:fontScheme name="Angles">
      <a:majorFont>
        <a:latin typeface="Franklin Gothic Medium"/>
        <a:ea typeface=""/>
        <a:cs typeface=""/>
        <a:font script="Jpan" typeface="HG創英角ｺﾞｼｯｸUB"/>
        <a:font script="Hang" typeface="돋움"/>
        <a:font script="Hans" typeface="微软雅黑"/>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a:ea typeface=""/>
        <a:cs typeface=""/>
        <a:font script="Jpan" typeface="ＭＳ Ｐゴシック"/>
        <a:font script="Hang" typeface="맑은 고딕"/>
        <a:font script="Hans" typeface="华文隶书"/>
        <a:font script="Hant" typeface="新細明體"/>
        <a:font script="Arab" typeface="Arial"/>
        <a:font script="Hebr" typeface="Arial"/>
        <a:font script="Thai" typeface="Cord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Text &amp; Image Slide">
  <a:themeElements>
    <a:clrScheme name="UNC">
      <a:dk1>
        <a:srgbClr val="4B9CD3"/>
      </a:dk1>
      <a:lt1>
        <a:sysClr val="window" lastClr="FFFFFF"/>
      </a:lt1>
      <a:dk2>
        <a:srgbClr val="13294B"/>
      </a:dk2>
      <a:lt2>
        <a:srgbClr val="FFFFFF"/>
      </a:lt2>
      <a:accent1>
        <a:srgbClr val="4B9CD3"/>
      </a:accent1>
      <a:accent2>
        <a:srgbClr val="13294B"/>
      </a:accent2>
      <a:accent3>
        <a:srgbClr val="FFFFFF"/>
      </a:accent3>
      <a:accent4>
        <a:srgbClr val="007FA2"/>
      </a:accent4>
      <a:accent5>
        <a:srgbClr val="E1E1E1"/>
      </a:accent5>
      <a:accent6>
        <a:srgbClr val="767676"/>
      </a:accent6>
      <a:hlink>
        <a:srgbClr val="007FAE"/>
      </a:hlink>
      <a:folHlink>
        <a:srgbClr val="007FAE"/>
      </a:folHlink>
    </a:clrScheme>
    <a:fontScheme name="Angles">
      <a:majorFont>
        <a:latin typeface="Franklin Gothic Medium"/>
        <a:ea typeface=""/>
        <a:cs typeface=""/>
        <a:font script="Jpan" typeface="HG創英角ｺﾞｼｯｸUB"/>
        <a:font script="Hang" typeface="돋움"/>
        <a:font script="Hans" typeface="微软雅黑"/>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a:ea typeface=""/>
        <a:cs typeface=""/>
        <a:font script="Jpan" typeface="ＭＳ Ｐゴシック"/>
        <a:font script="Hang" typeface="맑은 고딕"/>
        <a:font script="Hans" typeface="华文隶书"/>
        <a:font script="Hant" typeface="新細明體"/>
        <a:font script="Arab" typeface="Arial"/>
        <a:font script="Hebr" typeface="Arial"/>
        <a:font script="Thai" typeface="Cord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Closing Slide">
  <a:themeElements>
    <a:clrScheme name="UNC">
      <a:dk1>
        <a:srgbClr val="4B9CD3"/>
      </a:dk1>
      <a:lt1>
        <a:sysClr val="window" lastClr="FFFFFF"/>
      </a:lt1>
      <a:dk2>
        <a:srgbClr val="13294B"/>
      </a:dk2>
      <a:lt2>
        <a:srgbClr val="FFFFFF"/>
      </a:lt2>
      <a:accent1>
        <a:srgbClr val="4B9CD3"/>
      </a:accent1>
      <a:accent2>
        <a:srgbClr val="13294B"/>
      </a:accent2>
      <a:accent3>
        <a:srgbClr val="FFFFFF"/>
      </a:accent3>
      <a:accent4>
        <a:srgbClr val="007FA2"/>
      </a:accent4>
      <a:accent5>
        <a:srgbClr val="E1E1E1"/>
      </a:accent5>
      <a:accent6>
        <a:srgbClr val="767676"/>
      </a:accent6>
      <a:hlink>
        <a:srgbClr val="007FAE"/>
      </a:hlink>
      <a:folHlink>
        <a:srgbClr val="007FAE"/>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DE64AEEDD9B7A4D93545ACBE97D4615" ma:contentTypeVersion="2" ma:contentTypeDescription="Create a new document." ma:contentTypeScope="" ma:versionID="f49002b78e3a4a71b814eef46a983816">
  <xsd:schema xmlns:xsd="http://www.w3.org/2001/XMLSchema" xmlns:xs="http://www.w3.org/2001/XMLSchema" xmlns:p="http://schemas.microsoft.com/office/2006/metadata/properties" xmlns:ns2="http://schemas.microsoft.com/sharepoint/v3/fields" targetNamespace="http://schemas.microsoft.com/office/2006/metadata/properties" ma:root="true" ma:fieldsID="38f6db2dd0d9a0cf6a8dc37be32b365b" ns2:_="">
    <xsd:import namespace="http://schemas.microsoft.com/sharepoint/v3/fields"/>
    <xsd:element name="properties">
      <xsd:complexType>
        <xsd:sequence>
          <xsd:element name="documentManagement">
            <xsd:complexType>
              <xsd:all>
                <xsd:element ref="ns2:_Status" minOccurs="0"/>
                <xsd:element ref="ns2: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8" nillable="true" ma:displayName="Status" ma:default="Not Started" ma:internalName="_Status">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element name="_Version" ma:index="9"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ma:displayName="Status"/>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Status xmlns="http://schemas.microsoft.com/sharepoint/v3/fields">Not Started</_Status>
  </documentManagement>
</p:properties>
</file>

<file path=customXml/itemProps1.xml><?xml version="1.0" encoding="utf-8"?>
<ds:datastoreItem xmlns:ds="http://schemas.openxmlformats.org/officeDocument/2006/customXml" ds:itemID="{E4214858-785C-42F7-BE66-6D0E79395F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7D2A1B0-FF3E-4009-940D-AED0EB70AA20}">
  <ds:schemaRefs>
    <ds:schemaRef ds:uri="http://schemas.microsoft.com/sharepoint/v3/contenttype/forms"/>
  </ds:schemaRefs>
</ds:datastoreItem>
</file>

<file path=customXml/itemProps3.xml><?xml version="1.0" encoding="utf-8"?>
<ds:datastoreItem xmlns:ds="http://schemas.openxmlformats.org/officeDocument/2006/customXml" ds:itemID="{7B6F2769-7194-4217-93D3-3AF3A4742282}">
  <ds:schemaRefs>
    <ds:schemaRef ds:uri="http://schemas.microsoft.com/office/2006/metadata/properties"/>
    <ds:schemaRef ds:uri="http://schemas.microsoft.com/office/infopath/2007/PartnerControls"/>
    <ds:schemaRef ds:uri="http://schemas.microsoft.com/sharepoint/v3/fields"/>
  </ds:schemaRefs>
</ds:datastoreItem>
</file>

<file path=docProps/app.xml><?xml version="1.0" encoding="utf-8"?>
<Properties xmlns="http://schemas.openxmlformats.org/officeDocument/2006/extended-properties" xmlns:vt="http://schemas.openxmlformats.org/officeDocument/2006/docPropsVTypes">
  <Template>FNEMasterTemplateForThemePreview.pptx</Template>
  <TotalTime>24024</TotalTime>
  <Words>1730</Words>
  <Application>Microsoft Office PowerPoint</Application>
  <PresentationFormat>On-screen Show (16:9)</PresentationFormat>
  <Paragraphs>198</Paragraphs>
  <Slides>30</Slides>
  <Notes>13</Notes>
  <HiddenSlides>0</HiddenSlides>
  <MMClips>0</MMClips>
  <ScaleCrop>false</ScaleCrop>
  <HeadingPairs>
    <vt:vector size="6" baseType="variant">
      <vt:variant>
        <vt:lpstr>Fonts Used</vt:lpstr>
      </vt:variant>
      <vt:variant>
        <vt:i4>4</vt:i4>
      </vt:variant>
      <vt:variant>
        <vt:lpstr>Theme</vt:lpstr>
      </vt:variant>
      <vt:variant>
        <vt:i4>5</vt:i4>
      </vt:variant>
      <vt:variant>
        <vt:lpstr>Slide Titles</vt:lpstr>
      </vt:variant>
      <vt:variant>
        <vt:i4>30</vt:i4>
      </vt:variant>
    </vt:vector>
  </HeadingPairs>
  <TitlesOfParts>
    <vt:vector size="39" baseType="lpstr">
      <vt:lpstr>Arial</vt:lpstr>
      <vt:lpstr>Calibri</vt:lpstr>
      <vt:lpstr>Franklin Gothic Book</vt:lpstr>
      <vt:lpstr>Franklin Gothic Medium</vt:lpstr>
      <vt:lpstr>Title Slide</vt:lpstr>
      <vt:lpstr>Divider Slide</vt:lpstr>
      <vt:lpstr>Text Slide</vt:lpstr>
      <vt:lpstr>Text &amp; Image Slide</vt:lpstr>
      <vt:lpstr>Closing Slide</vt:lpstr>
      <vt:lpstr>Univariate Analysis: Introduction</vt:lpstr>
      <vt:lpstr>Module 2 Instructor</vt:lpstr>
      <vt:lpstr>What is Univariate Analysis? </vt:lpstr>
      <vt:lpstr>Outline</vt:lpstr>
      <vt:lpstr>End of 1st Video for Data Mining Module 2</vt:lpstr>
      <vt:lpstr>Univariate Analysis: Variable Types</vt:lpstr>
      <vt:lpstr>Variable Types</vt:lpstr>
      <vt:lpstr>Categorical Variables</vt:lpstr>
      <vt:lpstr>Continuous Variables</vt:lpstr>
      <vt:lpstr>Question 1</vt:lpstr>
      <vt:lpstr>End of 2nd Video for Data Mining Module 2</vt:lpstr>
      <vt:lpstr>Univariate Analysis: Summary Statistics</vt:lpstr>
      <vt:lpstr>Summary Statistics</vt:lpstr>
      <vt:lpstr>Continuous Variable Summary Statistics</vt:lpstr>
      <vt:lpstr>Continuous Variable Summary Statistics (cont…)</vt:lpstr>
      <vt:lpstr>Continuous Variable Summary Statistics (cont…)</vt:lpstr>
      <vt:lpstr>Categorical Variable Summary Statistics</vt:lpstr>
      <vt:lpstr>Variability</vt:lpstr>
      <vt:lpstr>Variability</vt:lpstr>
      <vt:lpstr>Question 2</vt:lpstr>
      <vt:lpstr>End of 3rd Video for Data Mining Module 2</vt:lpstr>
      <vt:lpstr>Histogram</vt:lpstr>
      <vt:lpstr>Histogram (Cont.)</vt:lpstr>
      <vt:lpstr>Bar Plot</vt:lpstr>
      <vt:lpstr>Bar Plot (Cont.)</vt:lpstr>
      <vt:lpstr>End of 4th Video for Data Mining Module 2</vt:lpstr>
      <vt:lpstr>Univariate Analysis Exercise</vt:lpstr>
      <vt:lpstr>PowerPoint Presentation</vt:lpstr>
      <vt:lpstr>Interested in an MPS or a Ph.D. in digital health?     Drop us a line: chip@unc.edu. </vt:lpstr>
      <vt:lpstr>End of 5th Video for Data Mining Module 2</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FileNewTemplate</dc:title>
  <dc:creator>Diana</dc:creator>
  <cp:lastModifiedBy>Eric Cui</cp:lastModifiedBy>
  <cp:revision>276</cp:revision>
  <cp:lastPrinted>2019-05-30T19:41:28Z</cp:lastPrinted>
  <dcterms:created xsi:type="dcterms:W3CDTF">2010-04-12T23:12:02Z</dcterms:created>
  <dcterms:modified xsi:type="dcterms:W3CDTF">2020-05-13T01:05:13Z</dcterms:modified>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ies>
</file>